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4" r:id="rId3"/>
    <p:sldId id="258" r:id="rId4"/>
    <p:sldId id="259" r:id="rId5"/>
    <p:sldId id="268" r:id="rId6"/>
    <p:sldId id="267" r:id="rId7"/>
    <p:sldId id="266" r:id="rId8"/>
    <p:sldId id="261" r:id="rId9"/>
    <p:sldId id="260" r:id="rId10"/>
    <p:sldId id="273" r:id="rId11"/>
    <p:sldId id="270" r:id="rId12"/>
    <p:sldId id="271" r:id="rId13"/>
    <p:sldId id="272" r:id="rId14"/>
    <p:sldId id="262" r:id="rId15"/>
    <p:sldId id="269" r:id="rId16"/>
    <p:sldId id="264"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550" autoAdjust="0"/>
  </p:normalViewPr>
  <p:slideViewPr>
    <p:cSldViewPr>
      <p:cViewPr varScale="1">
        <p:scale>
          <a:sx n="39" d="100"/>
          <a:sy n="39" d="100"/>
        </p:scale>
        <p:origin x="-69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7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99647729-3493-481E-9A4C-0ADA112B487A}" type="datetimeFigureOut">
              <a:rPr lang="en-US"/>
              <a:pPr>
                <a:defRPr/>
              </a:pPr>
              <a:t>2/4/2011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06551D62-6F33-4EC2-960D-84B33363325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marL="342900" indent="-342900">
              <a:spcBef>
                <a:spcPct val="0"/>
              </a:spcBef>
              <a:buFontTx/>
              <a:buAutoNum type="arabicPeriod"/>
            </a:pPr>
            <a:r>
              <a:rPr lang="en-US" smtClean="0"/>
              <a:t> </a:t>
            </a:r>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79ED8FF-54AE-44D0-98BA-B0F288091639}"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Please feel free to reach out to me. My co-ordinates are as follows. Thank You.</a:t>
            </a:r>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6302D3F-32AA-4766-AC0E-C5D47D79876A}" type="slidenum">
              <a:rPr lang="en-US"/>
              <a:pPr fontAlgn="base">
                <a:spcBef>
                  <a:spcPct val="0"/>
                </a:spcBef>
                <a:spcAft>
                  <a:spcPct val="0"/>
                </a:spcAft>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Branding &amp; Advertising: Innovations </a:t>
            </a:r>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2530059-321B-4198-943F-F9F698923118}" type="slidenum">
              <a:rPr lang="en-US"/>
              <a:pPr fontAlgn="base">
                <a:spcBef>
                  <a:spcPct val="0"/>
                </a:spcBef>
                <a:spcAft>
                  <a:spcPct val="0"/>
                </a:spcAft>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z="800" smtClean="0"/>
              <a:t>Can anybody tell me what “innovation” means? Does something have to be “larger than life” to be an innovation? Or is it a eureka moment that somebody might have while sipping whiskey? Is getting a social networking site, or creating a product that stores all your music, videos and allows you to make calls, innovation? Can it be something that professionals sitting on a laptop achieve on a daily basis? Let’s just get the definition of innovation , right? For me, innovation is a breakthrough that is achieved to solve a business problem and has a long-term impact on the way business is perceived. For instance, how do you get the CIO community to listen to an offshore vendor on saving costs and defining how IT can work for business. Tough call, but possible. </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E698137-A17F-452F-A9F4-52DD1902AB3F}" type="slidenum">
              <a:rPr lang="en-US"/>
              <a:pPr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In today’s dynamic environment, where change is a constant whether it’s business, technology or people, we need to push IDEAS everyday into every available opportunity. Many of you might have seen the movie “Guru”. In that movie, Gurukant Desai mentions that “hamne apni taang ada di hai”. That’s pretty much the way I look at pushing ideas into every possible opportunity because you never know which one will blossom into an innovation. If we don’t do that, an idea will always remain an idea. I’m going to show you a video where Kodak in the late 80’s wants to introduce the “slide projector” – a revolutionary new way of looking at albums. And it wants its agency to include the rotating wheel into the product packaging, so people can associate it with the turning wheel.</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19BE1D1-7C26-4EA9-881B-EACB3DDFE110}"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Now, can anyone in this room guess what these images mean? Let me give you a hint – they are a revolution in the making and comprise of forty per cent of the global telecom marketplace along with iPhone – Android. 4 years back their market share was zero per cent. See how the promise of the Android OS is delivered with every version update and there is a flurry amongst users across the world to download the next most compatible OS for their hardware!</a:t>
            </a:r>
          </a:p>
        </p:txBody>
      </p:sp>
      <p:sp>
        <p:nvSpPr>
          <p:cNvPr id="2457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2CBD942-5F9F-402A-B96C-7D246A501294}" type="slidenum">
              <a:rPr lang="en-US"/>
              <a:pPr fontAlgn="base">
                <a:spcBef>
                  <a:spcPct val="0"/>
                </a:spcBef>
                <a:spcAft>
                  <a:spcPct val="0"/>
                </a:spcAft>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A45AA1B-4AF0-4595-AE6C-FA7C596074E2}" type="slidenum">
              <a:rPr lang="en-US"/>
              <a:pPr fontAlgn="base">
                <a:spcBef>
                  <a:spcPct val="0"/>
                </a:spcBef>
                <a:spcAft>
                  <a:spcPct val="0"/>
                </a:spcAft>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 rely on a very simple framework and I keep simplifying it every time I apply it.</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7A1930D-F299-413A-840E-7AF249EC7829}" type="slidenum">
              <a:rPr lang="en-US"/>
              <a:pPr fontAlgn="base">
                <a:spcBef>
                  <a:spcPct val="0"/>
                </a:spcBef>
                <a:spcAft>
                  <a:spcPct val="0"/>
                </a:spcAft>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Keep pushing ideas</a:t>
            </a:r>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741DE4D-FD3F-44D1-81F2-ADE0B0C5A2FB}" type="slidenum">
              <a:rPr lang="en-US"/>
              <a:pPr fontAlgn="base">
                <a:spcBef>
                  <a:spcPct val="0"/>
                </a:spcBef>
                <a:spcAft>
                  <a:spcPct val="0"/>
                </a:spcAft>
              </a:pPr>
              <a:t>14</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3BA207C-5B6D-49AB-B01C-FEB251D655E1}" type="slidenum">
              <a:rPr lang="en-US"/>
              <a:pPr fontAlgn="base">
                <a:spcBef>
                  <a:spcPct val="0"/>
                </a:spcBef>
                <a:spcAft>
                  <a:spcPct val="0"/>
                </a:spcAft>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46C22F6C-985D-4F90-A9BE-FF1E8931EF23}" type="datetimeFigureOut">
              <a:rPr lang="en-US"/>
              <a:pPr>
                <a:defRPr/>
              </a:pPr>
              <a:t>2/4/2011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EBD249B-6B35-4377-8C85-636B4EC5AAD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312538E-24D1-43F9-A04E-C6EB4F6A3203}" type="datetimeFigureOut">
              <a:rPr lang="en-US"/>
              <a:pPr>
                <a:defRPr/>
              </a:pPr>
              <a:t>2/4/2011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F917BFE-80E4-49F0-9281-F49C624E2612}"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12D0AB1-E717-46CB-95BC-BB63113AACB8}" type="datetimeFigureOut">
              <a:rPr lang="en-US"/>
              <a:pPr>
                <a:defRPr/>
              </a:pPr>
              <a:t>2/4/2011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61AFDDE-74FD-41F0-B6B5-ABFC92B9D77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4C5B438-A03F-4539-910F-29C4065A730A}" type="datetimeFigureOut">
              <a:rPr lang="en-US"/>
              <a:pPr>
                <a:defRPr/>
              </a:pPr>
              <a:t>2/4/2011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7FF20AB-DE94-4C24-AF65-135EDD0FF48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0095D81-A26E-4F45-814B-5ED789749D7A}" type="datetimeFigureOut">
              <a:rPr lang="en-US"/>
              <a:pPr>
                <a:defRPr/>
              </a:pPr>
              <a:t>2/4/2011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3DFF480-80CB-4181-9647-EBFEA98E743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73A8544-114C-4E6A-8828-E5B9BF37B8F1}" type="datetimeFigureOut">
              <a:rPr lang="en-US"/>
              <a:pPr>
                <a:defRPr/>
              </a:pPr>
              <a:t>2/4/2011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4757F02-9E6D-4017-B44B-1E12573EB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3D42B56-4C7A-4734-8318-2615C64607D1}" type="datetimeFigureOut">
              <a:rPr lang="en-US"/>
              <a:pPr>
                <a:defRPr/>
              </a:pPr>
              <a:t>2/4/2011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7C46878-8F36-4B7D-B08F-2BD7F98DCE3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77BA36D-D33C-4847-BDCB-44A6D962D78B}" type="datetimeFigureOut">
              <a:rPr lang="en-US"/>
              <a:pPr>
                <a:defRPr/>
              </a:pPr>
              <a:t>2/4/2011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5E8CE49-C239-4203-A76D-100ED96DBEC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BFD5077-E915-441C-87FD-EDCD602376C0}" type="datetimeFigureOut">
              <a:rPr lang="en-US"/>
              <a:pPr>
                <a:defRPr/>
              </a:pPr>
              <a:t>2/4/2011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1DE7674-1B94-4099-9D60-60601DF1766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0E3A2FC-99F5-4700-9298-ED85B01F1520}" type="datetimeFigureOut">
              <a:rPr lang="en-US"/>
              <a:pPr>
                <a:defRPr/>
              </a:pPr>
              <a:t>2/4/2011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88A84AE-163B-436A-864B-34418612555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2764636-3A11-4180-B00C-95A9B35E397C}" type="datetimeFigureOut">
              <a:rPr lang="en-US"/>
              <a:pPr>
                <a:defRPr/>
              </a:pPr>
              <a:t>2/4/2011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F4ACDC-CFAB-4318-B83F-87B61B9F327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915904DE-C8F6-49CA-9AD7-A398E650BC06}" type="datetimeFigureOut">
              <a:rPr lang="en-US"/>
              <a:pPr>
                <a:defRPr/>
              </a:pPr>
              <a:t>2/4/2011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D6565E09-01AF-4BD6-BABC-9E89B20A812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file:///C:\Documents%20and%20Settings\sriram_kumar\Desktop\Feb4\Mad%20Men%20-%20The%20Carousel%20(Higher%20Quality).avi"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14338" name="TextBox 4"/>
          <p:cNvSpPr txBox="1">
            <a:spLocks noChangeArrowheads="1"/>
          </p:cNvSpPr>
          <p:nvPr/>
        </p:nvSpPr>
        <p:spPr bwMode="auto">
          <a:xfrm>
            <a:off x="0" y="685800"/>
            <a:ext cx="2381250" cy="1323975"/>
          </a:xfrm>
          <a:prstGeom prst="rect">
            <a:avLst/>
          </a:prstGeom>
          <a:noFill/>
          <a:ln w="9525">
            <a:noFill/>
            <a:miter lim="800000"/>
            <a:headEnd/>
            <a:tailEnd/>
          </a:ln>
        </p:spPr>
        <p:txBody>
          <a:bodyPr wrap="none">
            <a:spAutoFit/>
          </a:bodyPr>
          <a:lstStyle/>
          <a:p>
            <a:r>
              <a:rPr lang="en-US" sz="8000" b="1" i="1">
                <a:solidFill>
                  <a:schemeClr val="bg1"/>
                </a:solidFill>
                <a:latin typeface="Calibri" pitchFamily="34" charset="0"/>
              </a:rPr>
              <a:t>Hello</a:t>
            </a:r>
          </a:p>
        </p:txBody>
      </p:sp>
      <p:sp>
        <p:nvSpPr>
          <p:cNvPr id="14339" name="TextBox 5"/>
          <p:cNvSpPr txBox="1">
            <a:spLocks noChangeArrowheads="1"/>
          </p:cNvSpPr>
          <p:nvPr/>
        </p:nvSpPr>
        <p:spPr bwMode="auto">
          <a:xfrm>
            <a:off x="6218238" y="4876800"/>
            <a:ext cx="2925762" cy="1323975"/>
          </a:xfrm>
          <a:prstGeom prst="rect">
            <a:avLst/>
          </a:prstGeom>
          <a:noFill/>
          <a:ln w="9525">
            <a:noFill/>
            <a:miter lim="800000"/>
            <a:headEnd/>
            <a:tailEnd/>
          </a:ln>
        </p:spPr>
        <p:txBody>
          <a:bodyPr wrap="none">
            <a:spAutoFit/>
          </a:bodyPr>
          <a:lstStyle/>
          <a:p>
            <a:r>
              <a:rPr lang="en-US" sz="8000" b="1" i="1">
                <a:solidFill>
                  <a:schemeClr val="bg1"/>
                </a:solidFill>
                <a:latin typeface="Calibri" pitchFamily="34" charset="0"/>
              </a:rPr>
              <a:t>there?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a:grpSpLocks/>
          </p:cNvGrpSpPr>
          <p:nvPr/>
        </p:nvGrpSpPr>
        <p:grpSpPr bwMode="auto">
          <a:xfrm>
            <a:off x="457200" y="457200"/>
            <a:ext cx="8229600" cy="6208713"/>
            <a:chOff x="457200" y="457200"/>
            <a:chExt cx="8229600" cy="6208057"/>
          </a:xfrm>
        </p:grpSpPr>
        <p:sp>
          <p:nvSpPr>
            <p:cNvPr id="30723" name="AutoShape 5"/>
            <p:cNvSpPr>
              <a:spLocks noChangeArrowheads="1"/>
            </p:cNvSpPr>
            <p:nvPr/>
          </p:nvSpPr>
          <p:spPr bwMode="auto">
            <a:xfrm rot="5400000">
              <a:off x="2286000" y="1379537"/>
              <a:ext cx="4572000" cy="4038600"/>
            </a:xfrm>
            <a:prstGeom prst="hexagon">
              <a:avLst>
                <a:gd name="adj" fmla="val 28302"/>
                <a:gd name="vf" fmla="val 115470"/>
              </a:avLst>
            </a:prstGeom>
            <a:noFill/>
            <a:ln w="9525">
              <a:solidFill>
                <a:schemeClr val="tx1"/>
              </a:solidFill>
              <a:miter lim="800000"/>
              <a:headEnd/>
              <a:tailEnd/>
            </a:ln>
          </p:spPr>
          <p:txBody>
            <a:bodyPr wrap="none" anchor="ctr"/>
            <a:lstStyle/>
            <a:p>
              <a:endParaRPr lang="en-US" sz="2000">
                <a:cs typeface="Arial" charset="0"/>
              </a:endParaRPr>
            </a:p>
          </p:txBody>
        </p:sp>
        <p:sp>
          <p:nvSpPr>
            <p:cNvPr id="30724" name="Line 6"/>
            <p:cNvSpPr>
              <a:spLocks noChangeShapeType="1"/>
            </p:cNvSpPr>
            <p:nvPr/>
          </p:nvSpPr>
          <p:spPr bwMode="auto">
            <a:xfrm>
              <a:off x="4572000" y="990600"/>
              <a:ext cx="0" cy="5181600"/>
            </a:xfrm>
            <a:prstGeom prst="line">
              <a:avLst/>
            </a:prstGeom>
            <a:noFill/>
            <a:ln w="9525">
              <a:solidFill>
                <a:schemeClr val="tx1"/>
              </a:solidFill>
              <a:prstDash val="dash"/>
              <a:round/>
              <a:headEnd/>
              <a:tailEnd/>
            </a:ln>
          </p:spPr>
          <p:txBody>
            <a:bodyPr/>
            <a:lstStyle/>
            <a:p>
              <a:endParaRPr lang="en-US"/>
            </a:p>
          </p:txBody>
        </p:sp>
        <p:sp>
          <p:nvSpPr>
            <p:cNvPr id="30725" name="Line 8"/>
            <p:cNvSpPr>
              <a:spLocks noChangeShapeType="1"/>
            </p:cNvSpPr>
            <p:nvPr/>
          </p:nvSpPr>
          <p:spPr bwMode="auto">
            <a:xfrm flipH="1">
              <a:off x="1371600" y="2255837"/>
              <a:ext cx="6400800" cy="0"/>
            </a:xfrm>
            <a:prstGeom prst="line">
              <a:avLst/>
            </a:prstGeom>
            <a:noFill/>
            <a:ln w="9525">
              <a:solidFill>
                <a:schemeClr val="tx1"/>
              </a:solidFill>
              <a:prstDash val="dash"/>
              <a:round/>
              <a:headEnd/>
              <a:tailEnd/>
            </a:ln>
          </p:spPr>
          <p:txBody>
            <a:bodyPr/>
            <a:lstStyle/>
            <a:p>
              <a:endParaRPr lang="en-US"/>
            </a:p>
          </p:txBody>
        </p:sp>
        <p:sp>
          <p:nvSpPr>
            <p:cNvPr id="30726" name="Line 9"/>
            <p:cNvSpPr>
              <a:spLocks noChangeShapeType="1"/>
            </p:cNvSpPr>
            <p:nvPr/>
          </p:nvSpPr>
          <p:spPr bwMode="auto">
            <a:xfrm flipH="1">
              <a:off x="1371600" y="4541837"/>
              <a:ext cx="6400800" cy="0"/>
            </a:xfrm>
            <a:prstGeom prst="line">
              <a:avLst/>
            </a:prstGeom>
            <a:noFill/>
            <a:ln w="9525">
              <a:solidFill>
                <a:schemeClr val="tx1"/>
              </a:solidFill>
              <a:prstDash val="dash"/>
              <a:round/>
              <a:headEnd/>
              <a:tailEnd/>
            </a:ln>
          </p:spPr>
          <p:txBody>
            <a:bodyPr/>
            <a:lstStyle/>
            <a:p>
              <a:endParaRPr lang="en-US"/>
            </a:p>
          </p:txBody>
        </p:sp>
        <p:sp>
          <p:nvSpPr>
            <p:cNvPr id="30727" name="Text Box 10"/>
            <p:cNvSpPr txBox="1">
              <a:spLocks noChangeArrowheads="1"/>
            </p:cNvSpPr>
            <p:nvPr/>
          </p:nvSpPr>
          <p:spPr bwMode="auto">
            <a:xfrm>
              <a:off x="3581400" y="6142037"/>
              <a:ext cx="1981200" cy="523220"/>
            </a:xfrm>
            <a:prstGeom prst="rect">
              <a:avLst/>
            </a:prstGeom>
            <a:noFill/>
            <a:ln w="9525">
              <a:noFill/>
              <a:miter lim="800000"/>
              <a:headEnd/>
              <a:tailEnd/>
            </a:ln>
          </p:spPr>
          <p:txBody>
            <a:bodyPr>
              <a:spAutoFit/>
            </a:bodyPr>
            <a:lstStyle/>
            <a:p>
              <a:pPr algn="ctr">
                <a:spcBef>
                  <a:spcPct val="50000"/>
                </a:spcBef>
              </a:pPr>
              <a:r>
                <a:rPr lang="en-US" sz="1400" b="1">
                  <a:cs typeface="Arial" charset="0"/>
                </a:rPr>
                <a:t>PICTURE OF RECIPIENT</a:t>
              </a:r>
            </a:p>
          </p:txBody>
        </p:sp>
        <p:sp>
          <p:nvSpPr>
            <p:cNvPr id="30728" name="Text Box 11"/>
            <p:cNvSpPr txBox="1">
              <a:spLocks noChangeArrowheads="1"/>
            </p:cNvSpPr>
            <p:nvPr/>
          </p:nvSpPr>
          <p:spPr bwMode="auto">
            <a:xfrm>
              <a:off x="3595688" y="457200"/>
              <a:ext cx="1981200" cy="523220"/>
            </a:xfrm>
            <a:prstGeom prst="rect">
              <a:avLst/>
            </a:prstGeom>
            <a:noFill/>
            <a:ln w="9525">
              <a:noFill/>
              <a:miter lim="800000"/>
              <a:headEnd/>
              <a:tailEnd/>
            </a:ln>
          </p:spPr>
          <p:txBody>
            <a:bodyPr>
              <a:spAutoFit/>
            </a:bodyPr>
            <a:lstStyle/>
            <a:p>
              <a:pPr algn="ctr">
                <a:spcBef>
                  <a:spcPct val="50000"/>
                </a:spcBef>
              </a:pPr>
              <a:r>
                <a:rPr lang="en-US" sz="1400" b="1">
                  <a:cs typeface="Arial" charset="0"/>
                </a:rPr>
                <a:t>PICTURE OF SENDER</a:t>
              </a:r>
            </a:p>
          </p:txBody>
        </p:sp>
        <p:sp>
          <p:nvSpPr>
            <p:cNvPr id="30729" name="Text Box 12"/>
            <p:cNvSpPr txBox="1">
              <a:spLocks noChangeArrowheads="1"/>
            </p:cNvSpPr>
            <p:nvPr/>
          </p:nvSpPr>
          <p:spPr bwMode="auto">
            <a:xfrm>
              <a:off x="5410200" y="5151437"/>
              <a:ext cx="1981200" cy="307777"/>
            </a:xfrm>
            <a:prstGeom prst="rect">
              <a:avLst/>
            </a:prstGeom>
            <a:noFill/>
            <a:ln w="9525">
              <a:noFill/>
              <a:miter lim="800000"/>
              <a:headEnd/>
              <a:tailEnd/>
            </a:ln>
          </p:spPr>
          <p:txBody>
            <a:bodyPr>
              <a:spAutoFit/>
            </a:bodyPr>
            <a:lstStyle/>
            <a:p>
              <a:pPr algn="ctr">
                <a:spcBef>
                  <a:spcPct val="50000"/>
                </a:spcBef>
              </a:pPr>
              <a:r>
                <a:rPr lang="en-US" sz="1400">
                  <a:cs typeface="Arial" charset="0"/>
                </a:rPr>
                <a:t>Self Image</a:t>
              </a:r>
            </a:p>
          </p:txBody>
        </p:sp>
        <p:sp>
          <p:nvSpPr>
            <p:cNvPr id="30730" name="Text Box 13"/>
            <p:cNvSpPr txBox="1">
              <a:spLocks noChangeArrowheads="1"/>
            </p:cNvSpPr>
            <p:nvPr/>
          </p:nvSpPr>
          <p:spPr bwMode="auto">
            <a:xfrm>
              <a:off x="1981200" y="5151437"/>
              <a:ext cx="1981200" cy="307777"/>
            </a:xfrm>
            <a:prstGeom prst="rect">
              <a:avLst/>
            </a:prstGeom>
            <a:noFill/>
            <a:ln w="9525">
              <a:noFill/>
              <a:miter lim="800000"/>
              <a:headEnd/>
              <a:tailEnd/>
            </a:ln>
          </p:spPr>
          <p:txBody>
            <a:bodyPr>
              <a:spAutoFit/>
            </a:bodyPr>
            <a:lstStyle/>
            <a:p>
              <a:pPr algn="ctr">
                <a:spcBef>
                  <a:spcPct val="50000"/>
                </a:spcBef>
              </a:pPr>
              <a:r>
                <a:rPr lang="en-US" sz="1400">
                  <a:cs typeface="Arial" charset="0"/>
                </a:rPr>
                <a:t>Reflection</a:t>
              </a:r>
            </a:p>
          </p:txBody>
        </p:sp>
        <p:sp>
          <p:nvSpPr>
            <p:cNvPr id="30731" name="Text Box 14"/>
            <p:cNvSpPr txBox="1">
              <a:spLocks noChangeArrowheads="1"/>
            </p:cNvSpPr>
            <p:nvPr/>
          </p:nvSpPr>
          <p:spPr bwMode="auto">
            <a:xfrm>
              <a:off x="1905000" y="1371600"/>
              <a:ext cx="1981200" cy="307777"/>
            </a:xfrm>
            <a:prstGeom prst="rect">
              <a:avLst/>
            </a:prstGeom>
            <a:noFill/>
            <a:ln w="9525">
              <a:noFill/>
              <a:miter lim="800000"/>
              <a:headEnd/>
              <a:tailEnd/>
            </a:ln>
          </p:spPr>
          <p:txBody>
            <a:bodyPr>
              <a:spAutoFit/>
            </a:bodyPr>
            <a:lstStyle/>
            <a:p>
              <a:pPr algn="ctr">
                <a:spcBef>
                  <a:spcPct val="50000"/>
                </a:spcBef>
              </a:pPr>
              <a:r>
                <a:rPr lang="en-US" sz="1400">
                  <a:cs typeface="Arial" charset="0"/>
                </a:rPr>
                <a:t>Physique</a:t>
              </a:r>
            </a:p>
          </p:txBody>
        </p:sp>
        <p:sp>
          <p:nvSpPr>
            <p:cNvPr id="30732" name="Text Box 15"/>
            <p:cNvSpPr txBox="1">
              <a:spLocks noChangeArrowheads="1"/>
            </p:cNvSpPr>
            <p:nvPr/>
          </p:nvSpPr>
          <p:spPr bwMode="auto">
            <a:xfrm>
              <a:off x="5181600" y="1371600"/>
              <a:ext cx="1981200" cy="307777"/>
            </a:xfrm>
            <a:prstGeom prst="rect">
              <a:avLst/>
            </a:prstGeom>
            <a:noFill/>
            <a:ln w="9525">
              <a:noFill/>
              <a:miter lim="800000"/>
              <a:headEnd/>
              <a:tailEnd/>
            </a:ln>
          </p:spPr>
          <p:txBody>
            <a:bodyPr>
              <a:spAutoFit/>
            </a:bodyPr>
            <a:lstStyle/>
            <a:p>
              <a:pPr algn="ctr">
                <a:spcBef>
                  <a:spcPct val="50000"/>
                </a:spcBef>
              </a:pPr>
              <a:r>
                <a:rPr lang="en-US" sz="1400">
                  <a:cs typeface="Arial" charset="0"/>
                </a:rPr>
                <a:t>Personality</a:t>
              </a:r>
            </a:p>
          </p:txBody>
        </p:sp>
        <p:sp>
          <p:nvSpPr>
            <p:cNvPr id="30733" name="Text Box 16"/>
            <p:cNvSpPr txBox="1">
              <a:spLocks noChangeArrowheads="1"/>
            </p:cNvSpPr>
            <p:nvPr/>
          </p:nvSpPr>
          <p:spPr bwMode="auto">
            <a:xfrm>
              <a:off x="457200" y="3246437"/>
              <a:ext cx="1981200" cy="307777"/>
            </a:xfrm>
            <a:prstGeom prst="rect">
              <a:avLst/>
            </a:prstGeom>
            <a:noFill/>
            <a:ln w="9525">
              <a:noFill/>
              <a:miter lim="800000"/>
              <a:headEnd/>
              <a:tailEnd/>
            </a:ln>
          </p:spPr>
          <p:txBody>
            <a:bodyPr>
              <a:spAutoFit/>
            </a:bodyPr>
            <a:lstStyle/>
            <a:p>
              <a:pPr algn="r">
                <a:spcBef>
                  <a:spcPct val="50000"/>
                </a:spcBef>
              </a:pPr>
              <a:r>
                <a:rPr lang="en-US" sz="1400">
                  <a:cs typeface="Arial" charset="0"/>
                </a:rPr>
                <a:t>Relationship</a:t>
              </a:r>
            </a:p>
          </p:txBody>
        </p:sp>
        <p:sp>
          <p:nvSpPr>
            <p:cNvPr id="30734" name="Text Box 17"/>
            <p:cNvSpPr txBox="1">
              <a:spLocks noChangeArrowheads="1"/>
            </p:cNvSpPr>
            <p:nvPr/>
          </p:nvSpPr>
          <p:spPr bwMode="auto">
            <a:xfrm>
              <a:off x="6705600" y="3246437"/>
              <a:ext cx="1981200" cy="307777"/>
            </a:xfrm>
            <a:prstGeom prst="rect">
              <a:avLst/>
            </a:prstGeom>
            <a:noFill/>
            <a:ln w="9525">
              <a:noFill/>
              <a:miter lim="800000"/>
              <a:headEnd/>
              <a:tailEnd/>
            </a:ln>
          </p:spPr>
          <p:txBody>
            <a:bodyPr>
              <a:spAutoFit/>
            </a:bodyPr>
            <a:lstStyle/>
            <a:p>
              <a:pPr>
                <a:spcBef>
                  <a:spcPct val="50000"/>
                </a:spcBef>
              </a:pPr>
              <a:r>
                <a:rPr lang="en-US" sz="1400">
                  <a:cs typeface="Arial" charset="0"/>
                </a:rPr>
                <a:t>Culture</a:t>
              </a:r>
            </a:p>
          </p:txBody>
        </p:sp>
        <p:sp>
          <p:nvSpPr>
            <p:cNvPr id="30735" name="Text Box 18"/>
            <p:cNvSpPr txBox="1">
              <a:spLocks noChangeArrowheads="1"/>
            </p:cNvSpPr>
            <p:nvPr/>
          </p:nvSpPr>
          <p:spPr bwMode="auto">
            <a:xfrm rot="-5400000">
              <a:off x="7298323" y="3244949"/>
              <a:ext cx="1981200" cy="307777"/>
            </a:xfrm>
            <a:prstGeom prst="rect">
              <a:avLst/>
            </a:prstGeom>
            <a:noFill/>
            <a:ln w="9525">
              <a:noFill/>
              <a:miter lim="800000"/>
              <a:headEnd/>
              <a:tailEnd/>
            </a:ln>
          </p:spPr>
          <p:txBody>
            <a:bodyPr>
              <a:spAutoFit/>
            </a:bodyPr>
            <a:lstStyle/>
            <a:p>
              <a:pPr algn="ctr">
                <a:spcBef>
                  <a:spcPct val="50000"/>
                </a:spcBef>
              </a:pPr>
              <a:r>
                <a:rPr lang="en-US" sz="1400" b="1">
                  <a:cs typeface="Arial" charset="0"/>
                </a:rPr>
                <a:t>INTERNALISATION</a:t>
              </a:r>
            </a:p>
          </p:txBody>
        </p:sp>
        <p:sp>
          <p:nvSpPr>
            <p:cNvPr id="30736" name="Text Box 19"/>
            <p:cNvSpPr txBox="1">
              <a:spLocks noChangeArrowheads="1"/>
            </p:cNvSpPr>
            <p:nvPr/>
          </p:nvSpPr>
          <p:spPr bwMode="auto">
            <a:xfrm rot="-5400000">
              <a:off x="-211723" y="3244950"/>
              <a:ext cx="1981200" cy="307777"/>
            </a:xfrm>
            <a:prstGeom prst="rect">
              <a:avLst/>
            </a:prstGeom>
            <a:noFill/>
            <a:ln w="9525">
              <a:noFill/>
              <a:miter lim="800000"/>
              <a:headEnd/>
              <a:tailEnd/>
            </a:ln>
          </p:spPr>
          <p:txBody>
            <a:bodyPr>
              <a:spAutoFit/>
            </a:bodyPr>
            <a:lstStyle/>
            <a:p>
              <a:pPr algn="ctr">
                <a:spcBef>
                  <a:spcPct val="50000"/>
                </a:spcBef>
              </a:pPr>
              <a:r>
                <a:rPr lang="en-US" sz="1400" b="1">
                  <a:cs typeface="Arial" charset="0"/>
                </a:rPr>
                <a:t>EXTERNALIZATION</a:t>
              </a:r>
            </a:p>
          </p:txBody>
        </p:sp>
      </p:grpSp>
      <p:sp>
        <p:nvSpPr>
          <p:cNvPr id="16" name="AutoShape 144"/>
          <p:cNvSpPr>
            <a:spLocks noChangeArrowheads="1"/>
          </p:cNvSpPr>
          <p:nvPr/>
        </p:nvSpPr>
        <p:spPr bwMode="auto">
          <a:xfrm>
            <a:off x="228600" y="228600"/>
            <a:ext cx="2017713" cy="769938"/>
          </a:xfrm>
          <a:prstGeom prst="roundRect">
            <a:avLst>
              <a:gd name="adj" fmla="val 16667"/>
            </a:avLst>
          </a:prstGeom>
          <a:solidFill>
            <a:schemeClr val="accent5">
              <a:lumMod val="40000"/>
              <a:lumOff val="60000"/>
            </a:schemeClr>
          </a:solidFill>
          <a:ln>
            <a:noFill/>
            <a:headEnd/>
            <a:tailEnd/>
          </a:ln>
        </p:spPr>
        <p:style>
          <a:lnRef idx="1">
            <a:schemeClr val="accent5"/>
          </a:lnRef>
          <a:fillRef idx="3">
            <a:schemeClr val="accent5"/>
          </a:fillRef>
          <a:effectRef idx="2">
            <a:schemeClr val="accent5"/>
          </a:effectRef>
          <a:fontRef idx="minor">
            <a:schemeClr val="lt1"/>
          </a:fontRef>
        </p:style>
        <p:txBody>
          <a:bodyPr wrap="none" lIns="45720" rIns="45720" anchor="ctr"/>
          <a:lstStyle/>
          <a:p>
            <a:pPr algn="ctr" fontAlgn="auto">
              <a:spcBef>
                <a:spcPts val="0"/>
              </a:spcBef>
              <a:spcAft>
                <a:spcPts val="0"/>
              </a:spcAft>
              <a:defRPr/>
            </a:pPr>
            <a:r>
              <a:rPr lang="en-US">
                <a:ln w="18415" cmpd="sng">
                  <a:noFill/>
                  <a:prstDash val="solid"/>
                </a:ln>
                <a:solidFill>
                  <a:schemeClr val="tx1"/>
                </a:solidFill>
                <a:effectLst>
                  <a:outerShdw blurRad="63500" dir="3600000" algn="tl" rotWithShape="0">
                    <a:srgbClr val="000000">
                      <a:alpha val="70000"/>
                    </a:srgbClr>
                  </a:outerShdw>
                </a:effectLst>
              </a:rPr>
              <a:t>Identity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ox(out)">
                                      <p:cBhvr>
                                        <p:cTn id="7" dur="3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145"/>
          <p:cNvSpPr>
            <a:spLocks noChangeArrowheads="1"/>
          </p:cNvSpPr>
          <p:nvPr/>
        </p:nvSpPr>
        <p:spPr bwMode="auto">
          <a:xfrm>
            <a:off x="228600" y="228600"/>
            <a:ext cx="2474913" cy="769938"/>
          </a:xfrm>
          <a:prstGeom prst="roundRect">
            <a:avLst>
              <a:gd name="adj" fmla="val 16667"/>
            </a:avLst>
          </a:prstGeom>
          <a:solidFill>
            <a:schemeClr val="accent5">
              <a:lumMod val="60000"/>
              <a:lumOff val="40000"/>
            </a:schemeClr>
          </a:solidFill>
          <a:ln>
            <a:noFill/>
            <a:headEnd/>
            <a:tailEnd/>
          </a:ln>
        </p:spPr>
        <p:style>
          <a:lnRef idx="1">
            <a:schemeClr val="accent5"/>
          </a:lnRef>
          <a:fillRef idx="3">
            <a:schemeClr val="accent5"/>
          </a:fillRef>
          <a:effectRef idx="2">
            <a:schemeClr val="accent5"/>
          </a:effectRef>
          <a:fontRef idx="minor">
            <a:schemeClr val="lt1"/>
          </a:fontRef>
        </p:style>
        <p:txBody>
          <a:bodyPr wrap="none" lIns="45720" rIns="45720" anchor="ctr"/>
          <a:lstStyle/>
          <a:p>
            <a:pPr algn="ctr" fontAlgn="auto">
              <a:spcBef>
                <a:spcPts val="0"/>
              </a:spcBef>
              <a:spcAft>
                <a:spcPts val="0"/>
              </a:spcAft>
              <a:defRPr/>
            </a:pPr>
            <a:r>
              <a:rPr lang="en-US">
                <a:ln w="18415" cmpd="sng">
                  <a:noFill/>
                  <a:prstDash val="solid"/>
                </a:ln>
                <a:solidFill>
                  <a:schemeClr val="tx1"/>
                </a:solidFill>
                <a:effectLst>
                  <a:outerShdw blurRad="63500" dir="3600000" algn="tl" rotWithShape="0">
                    <a:srgbClr val="000000">
                      <a:alpha val="70000"/>
                    </a:srgbClr>
                  </a:outerShdw>
                </a:effectLst>
              </a:rPr>
              <a:t>Positioning</a:t>
            </a:r>
          </a:p>
        </p:txBody>
      </p:sp>
      <p:grpSp>
        <p:nvGrpSpPr>
          <p:cNvPr id="10" name="Group 9"/>
          <p:cNvGrpSpPr/>
          <p:nvPr/>
        </p:nvGrpSpPr>
        <p:grpSpPr>
          <a:xfrm>
            <a:off x="762000" y="2667000"/>
            <a:ext cx="3314701" cy="2667000"/>
            <a:chOff x="2286000" y="1981200"/>
            <a:chExt cx="3314701" cy="26670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p:grpSpPr>
        <p:sp>
          <p:nvSpPr>
            <p:cNvPr id="7" name="Curved Right Arrow 6"/>
            <p:cNvSpPr/>
            <p:nvPr/>
          </p:nvSpPr>
          <p:spPr>
            <a:xfrm>
              <a:off x="2286000" y="2133600"/>
              <a:ext cx="1257300" cy="2514600"/>
            </a:xfrm>
            <a:prstGeom prst="curved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8" name="Curved Right Arrow 7"/>
            <p:cNvSpPr/>
            <p:nvPr/>
          </p:nvSpPr>
          <p:spPr>
            <a:xfrm rot="10800000">
              <a:off x="4343401" y="1981200"/>
              <a:ext cx="1257300" cy="2514600"/>
            </a:xfrm>
            <a:prstGeom prst="curvedRight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9" name="TextBox 8"/>
            <p:cNvSpPr txBox="1"/>
            <p:nvPr/>
          </p:nvSpPr>
          <p:spPr>
            <a:xfrm>
              <a:off x="2825123" y="2808982"/>
              <a:ext cx="2102435" cy="1200329"/>
            </a:xfrm>
            <a:prstGeom prst="rect">
              <a:avLst/>
            </a:prstGeom>
            <a:noFill/>
            <a:ln>
              <a:noFill/>
            </a:ln>
            <a:effectLst>
              <a:outerShdw blurRad="50800" dist="38100" dir="2700000" algn="tl" rotWithShape="0">
                <a:prstClr val="black">
                  <a:alpha val="40000"/>
                </a:prstClr>
              </a:outerShdw>
            </a:effectLst>
          </p:spPr>
          <p:txBody>
            <a:bodyPr wrap="none">
              <a:spAutoFit/>
            </a:bodyPr>
            <a:lstStyle/>
            <a:p>
              <a:pPr algn="ctr" fontAlgn="auto">
                <a:spcBef>
                  <a:spcPts val="0"/>
                </a:spcBef>
                <a:spcAft>
                  <a:spcPts val="0"/>
                </a:spcAft>
                <a:defRPr/>
              </a:pPr>
              <a:r>
                <a:rPr lang="en-US" sz="3600" b="1" dirty="0">
                  <a:latin typeface="Calibri" pitchFamily="34" charset="0"/>
                  <a:cs typeface="Arial" pitchFamily="34" charset="0"/>
                </a:rPr>
                <a:t>Frame of </a:t>
              </a:r>
              <a:br>
                <a:rPr lang="en-US" sz="3600" b="1" dirty="0">
                  <a:latin typeface="Calibri" pitchFamily="34" charset="0"/>
                  <a:cs typeface="Arial" pitchFamily="34" charset="0"/>
                </a:rPr>
              </a:br>
              <a:r>
                <a:rPr lang="en-US" sz="3600" b="1" dirty="0">
                  <a:latin typeface="Calibri" pitchFamily="34" charset="0"/>
                  <a:cs typeface="Arial" pitchFamily="34" charset="0"/>
                </a:rPr>
                <a:t>Reference</a:t>
              </a:r>
              <a:endParaRPr lang="en-US" sz="3600" b="1" dirty="0">
                <a:latin typeface="Calibri" pitchFamily="34" charset="0"/>
                <a:cs typeface="Arial" pitchFamily="34" charset="0"/>
              </a:endParaRPr>
            </a:p>
          </p:txBody>
        </p:sp>
      </p:grpSp>
      <p:sp>
        <p:nvSpPr>
          <p:cNvPr id="11" name="5-Point Star 10"/>
          <p:cNvSpPr/>
          <p:nvPr/>
        </p:nvSpPr>
        <p:spPr>
          <a:xfrm>
            <a:off x="5181600" y="2895600"/>
            <a:ext cx="3810000" cy="3810000"/>
          </a:xfrm>
          <a:prstGeom prst="star5">
            <a:avLst>
              <a:gd name="adj" fmla="val 19472"/>
              <a:gd name="hf" fmla="val 105146"/>
              <a:gd name="vf" fmla="val 110557"/>
            </a:avLst>
          </a:prstGeom>
          <a:no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lstStyle/>
          <a:p>
            <a:pPr algn="ctr" fontAlgn="auto">
              <a:spcBef>
                <a:spcPts val="0"/>
              </a:spcBef>
              <a:spcAft>
                <a:spcPts val="0"/>
              </a:spcAft>
              <a:defRPr/>
            </a:pPr>
            <a:r>
              <a:rPr lang="en-US" sz="4000" b="1" dirty="0">
                <a:solidFill>
                  <a:schemeClr val="tx1"/>
                </a:solidFill>
              </a:rPr>
              <a:t>Point of </a:t>
            </a:r>
            <a:br>
              <a:rPr lang="en-US" sz="4000" b="1" dirty="0">
                <a:solidFill>
                  <a:schemeClr val="tx1"/>
                </a:solidFill>
              </a:rPr>
            </a:br>
            <a:r>
              <a:rPr lang="en-US" sz="4000" b="1" dirty="0">
                <a:solidFill>
                  <a:schemeClr val="tx1"/>
                </a:solidFill>
              </a:rPr>
              <a:t>Difference</a:t>
            </a:r>
            <a:endParaRPr lang="en-US" sz="4000" b="1" dirty="0">
              <a:solidFill>
                <a:schemeClr val="tx1"/>
              </a:solidFill>
            </a:endParaRPr>
          </a:p>
        </p:txBody>
      </p:sp>
      <p:grpSp>
        <p:nvGrpSpPr>
          <p:cNvPr id="17" name="Group 16"/>
          <p:cNvGrpSpPr>
            <a:grpSpLocks/>
          </p:cNvGrpSpPr>
          <p:nvPr/>
        </p:nvGrpSpPr>
        <p:grpSpPr bwMode="auto">
          <a:xfrm>
            <a:off x="3886200" y="304800"/>
            <a:ext cx="3200400" cy="2819400"/>
            <a:chOff x="3886200" y="304800"/>
            <a:chExt cx="3200400" cy="2819400"/>
          </a:xfrm>
        </p:grpSpPr>
        <p:sp>
          <p:nvSpPr>
            <p:cNvPr id="13" name="Up Arrow 12"/>
            <p:cNvSpPr/>
            <p:nvPr/>
          </p:nvSpPr>
          <p:spPr>
            <a:xfrm>
              <a:off x="4800600" y="1143000"/>
              <a:ext cx="1371600" cy="1981200"/>
            </a:xfrm>
            <a:prstGeom prst="upArrow">
              <a:avLst>
                <a:gd name="adj1" fmla="val 47701"/>
                <a:gd name="adj2" fmla="val 54597"/>
              </a:avLst>
            </a:prstGeom>
            <a:gradFill flip="none" rotWithShape="1">
              <a:gsLst>
                <a:gs pos="0">
                  <a:schemeClr val="tx1"/>
                </a:gs>
                <a:gs pos="50000">
                  <a:schemeClr val="accent1">
                    <a:tint val="44500"/>
                    <a:satMod val="160000"/>
                  </a:schemeClr>
                </a:gs>
                <a:gs pos="100000">
                  <a:schemeClr val="accent1">
                    <a:tint val="23500"/>
                    <a:satMod val="160000"/>
                  </a:schemeClr>
                </a:gs>
                <a:gs pos="52000">
                  <a:schemeClr val="accent1">
                    <a:tint val="23500"/>
                    <a:satMod val="160000"/>
                  </a:schemeClr>
                </a:gs>
              </a:gsLst>
              <a:lin ang="5400000" scaled="0"/>
              <a:tileRect/>
            </a:gradFill>
            <a:effectLst>
              <a:outerShdw blurRad="50800" dist="38100" dir="5400000" algn="t" rotWithShape="0">
                <a:prstClr val="black">
                  <a:alpha val="40000"/>
                </a:prstClr>
              </a:outerShdw>
            </a:effectLst>
            <a:scene3d>
              <a:camera prst="perspectiveRelaxed"/>
              <a:lightRig rig="threePt" dir="t"/>
            </a:scene3d>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1750" name="Rectangle 13"/>
            <p:cNvSpPr>
              <a:spLocks noChangeArrowheads="1"/>
            </p:cNvSpPr>
            <p:nvPr/>
          </p:nvSpPr>
          <p:spPr bwMode="auto">
            <a:xfrm>
              <a:off x="3886200" y="304800"/>
              <a:ext cx="3200400" cy="1323439"/>
            </a:xfrm>
            <a:prstGeom prst="rect">
              <a:avLst/>
            </a:prstGeom>
            <a:noFill/>
            <a:ln w="9525">
              <a:noFill/>
              <a:miter lim="800000"/>
              <a:headEnd/>
              <a:tailEnd/>
            </a:ln>
          </p:spPr>
          <p:txBody>
            <a:bodyPr>
              <a:spAutoFit/>
            </a:bodyPr>
            <a:lstStyle/>
            <a:p>
              <a:pPr algn="ctr"/>
              <a:r>
                <a:rPr lang="en-US" sz="4000" b="1">
                  <a:solidFill>
                    <a:srgbClr val="000000"/>
                  </a:solidFill>
                  <a:latin typeface="Calibri" pitchFamily="34" charset="0"/>
                </a:rPr>
                <a:t>Target</a:t>
              </a:r>
            </a:p>
            <a:p>
              <a:pPr algn="ctr"/>
              <a:r>
                <a:rPr lang="en-US" sz="4000" b="1">
                  <a:solidFill>
                    <a:srgbClr val="000000"/>
                  </a:solidFill>
                  <a:latin typeface="Calibri" pitchFamily="34" charset="0"/>
                </a:rPr>
                <a:t>Audience</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slide(fromBottom)">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1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32"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diamond(out)">
                                      <p:cBhvr>
                                        <p:cTn id="1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3"/>
          <p:cNvSpPr txBox="1">
            <a:spLocks noChangeArrowheads="1"/>
          </p:cNvSpPr>
          <p:nvPr/>
        </p:nvSpPr>
        <p:spPr bwMode="auto">
          <a:xfrm>
            <a:off x="304800" y="1143000"/>
            <a:ext cx="8534400" cy="5715000"/>
          </a:xfrm>
          <a:prstGeom prst="rect">
            <a:avLst/>
          </a:prstGeom>
          <a:noFill/>
          <a:ln w="9525">
            <a:noFill/>
            <a:miter lim="800000"/>
            <a:headEnd/>
            <a:tailEnd/>
          </a:ln>
        </p:spPr>
        <p:txBody>
          <a:bodyPr/>
          <a:lstStyle/>
          <a:p>
            <a:pPr marL="533400" indent="-533400">
              <a:lnSpc>
                <a:spcPct val="90000"/>
              </a:lnSpc>
              <a:spcBef>
                <a:spcPct val="20000"/>
              </a:spcBef>
              <a:buFontTx/>
              <a:buAutoNum type="arabicPeriod"/>
            </a:pPr>
            <a:r>
              <a:rPr lang="en-US" sz="2400">
                <a:latin typeface="Calibri" pitchFamily="34" charset="0"/>
              </a:rPr>
              <a:t>I don’t know that you offer the benefit</a:t>
            </a:r>
          </a:p>
          <a:p>
            <a:pPr marL="1295400" lvl="2" indent="-381000">
              <a:lnSpc>
                <a:spcPct val="90000"/>
              </a:lnSpc>
              <a:spcBef>
                <a:spcPct val="20000"/>
              </a:spcBef>
              <a:buFontTx/>
              <a:buAutoNum type="arabicPeriod"/>
            </a:pPr>
            <a:r>
              <a:rPr lang="en-US" sz="2000">
                <a:latin typeface="Calibri" pitchFamily="34" charset="0"/>
              </a:rPr>
              <a:t>Awareness/ salience problem</a:t>
            </a:r>
            <a:endParaRPr lang="en-US">
              <a:latin typeface="Calibri" pitchFamily="34" charset="0"/>
            </a:endParaRPr>
          </a:p>
          <a:p>
            <a:pPr marL="533400" indent="-533400">
              <a:lnSpc>
                <a:spcPct val="90000"/>
              </a:lnSpc>
              <a:spcBef>
                <a:spcPct val="20000"/>
              </a:spcBef>
              <a:buFontTx/>
              <a:buAutoNum type="arabicPeriod"/>
            </a:pPr>
            <a:r>
              <a:rPr lang="en-US" sz="2400">
                <a:latin typeface="Calibri" pitchFamily="34" charset="0"/>
              </a:rPr>
              <a:t>I don’t want the benefit you offer </a:t>
            </a:r>
          </a:p>
          <a:p>
            <a:pPr marL="1295400" lvl="2" indent="-381000">
              <a:lnSpc>
                <a:spcPct val="90000"/>
              </a:lnSpc>
              <a:spcBef>
                <a:spcPct val="20000"/>
              </a:spcBef>
              <a:buFontTx/>
              <a:buAutoNum type="arabicPeriod"/>
            </a:pPr>
            <a:r>
              <a:rPr lang="en-US" sz="2000">
                <a:latin typeface="Calibri" pitchFamily="34" charset="0"/>
              </a:rPr>
              <a:t>Who needs it?</a:t>
            </a:r>
          </a:p>
          <a:p>
            <a:pPr marL="1295400" lvl="2" indent="-381000">
              <a:lnSpc>
                <a:spcPct val="90000"/>
              </a:lnSpc>
              <a:spcBef>
                <a:spcPct val="20000"/>
              </a:spcBef>
              <a:buFontTx/>
              <a:buAutoNum type="arabicPeriod"/>
            </a:pPr>
            <a:r>
              <a:rPr lang="en-US" sz="2000">
                <a:latin typeface="Calibri" pitchFamily="34" charset="0"/>
              </a:rPr>
              <a:t>Where is the consumer’s need gap and when is it important?</a:t>
            </a:r>
          </a:p>
          <a:p>
            <a:pPr marL="1295400" lvl="2" indent="-381000">
              <a:lnSpc>
                <a:spcPct val="90000"/>
              </a:lnSpc>
              <a:spcBef>
                <a:spcPct val="20000"/>
              </a:spcBef>
              <a:buFontTx/>
              <a:buAutoNum type="arabicPeriod"/>
            </a:pPr>
            <a:r>
              <a:rPr lang="en-US" sz="2000">
                <a:latin typeface="Calibri" pitchFamily="34" charset="0"/>
              </a:rPr>
              <a:t>How do we make the benefit extremely desirable?</a:t>
            </a:r>
          </a:p>
          <a:p>
            <a:pPr marL="1295400" lvl="2" indent="-381000">
              <a:lnSpc>
                <a:spcPct val="90000"/>
              </a:lnSpc>
              <a:spcBef>
                <a:spcPct val="20000"/>
              </a:spcBef>
              <a:buFontTx/>
              <a:buAutoNum type="arabicPeriod"/>
            </a:pPr>
            <a:r>
              <a:rPr lang="en-US" sz="2000">
                <a:latin typeface="Calibri" pitchFamily="34" charset="0"/>
              </a:rPr>
              <a:t>Where is it failing today?</a:t>
            </a:r>
          </a:p>
          <a:p>
            <a:pPr marL="533400" indent="-533400">
              <a:lnSpc>
                <a:spcPct val="90000"/>
              </a:lnSpc>
              <a:spcBef>
                <a:spcPct val="20000"/>
              </a:spcBef>
              <a:buFontTx/>
              <a:buAutoNum type="arabicPeriod"/>
            </a:pPr>
            <a:r>
              <a:rPr lang="en-US" sz="2400">
                <a:latin typeface="Calibri" pitchFamily="34" charset="0"/>
              </a:rPr>
              <a:t>I don’t believe that you deliver the benefit </a:t>
            </a:r>
          </a:p>
          <a:p>
            <a:pPr marL="1295400" lvl="2" indent="-381000">
              <a:lnSpc>
                <a:spcPct val="90000"/>
              </a:lnSpc>
              <a:spcBef>
                <a:spcPct val="20000"/>
              </a:spcBef>
              <a:buFontTx/>
              <a:buAutoNum type="arabicPeriod"/>
            </a:pPr>
            <a:r>
              <a:rPr lang="en-US" sz="2000">
                <a:latin typeface="Calibri" pitchFamily="34" charset="0"/>
              </a:rPr>
              <a:t>Why do we lack credibility?</a:t>
            </a:r>
          </a:p>
          <a:p>
            <a:pPr marL="1295400" lvl="2" indent="-381000">
              <a:lnSpc>
                <a:spcPct val="90000"/>
              </a:lnSpc>
              <a:spcBef>
                <a:spcPct val="20000"/>
              </a:spcBef>
              <a:buFontTx/>
              <a:buAutoNum type="arabicPeriod"/>
            </a:pPr>
            <a:r>
              <a:rPr lang="en-US" sz="2000">
                <a:latin typeface="Calibri" pitchFamily="34" charset="0"/>
              </a:rPr>
              <a:t>Do consumers have trouble understanding how the brand works?</a:t>
            </a:r>
          </a:p>
          <a:p>
            <a:pPr marL="1295400" lvl="2" indent="-381000">
              <a:lnSpc>
                <a:spcPct val="90000"/>
              </a:lnSpc>
              <a:spcBef>
                <a:spcPct val="20000"/>
              </a:spcBef>
              <a:buFontTx/>
              <a:buAutoNum type="arabicPeriod"/>
            </a:pPr>
            <a:r>
              <a:rPr lang="en-US" sz="2000">
                <a:latin typeface="Calibri" pitchFamily="34" charset="0"/>
              </a:rPr>
              <a:t>Are reasons to believe not strong enough?</a:t>
            </a:r>
          </a:p>
          <a:p>
            <a:pPr marL="533400" indent="-533400">
              <a:lnSpc>
                <a:spcPct val="90000"/>
              </a:lnSpc>
              <a:spcBef>
                <a:spcPct val="20000"/>
              </a:spcBef>
              <a:buFontTx/>
              <a:buAutoNum type="arabicPeriod"/>
            </a:pPr>
            <a:r>
              <a:rPr lang="en-US" sz="2400">
                <a:latin typeface="Calibri" pitchFamily="34" charset="0"/>
              </a:rPr>
              <a:t>I already got the benefit </a:t>
            </a:r>
          </a:p>
          <a:p>
            <a:pPr marL="1295400" lvl="2" indent="-381000">
              <a:lnSpc>
                <a:spcPct val="90000"/>
              </a:lnSpc>
              <a:spcBef>
                <a:spcPct val="20000"/>
              </a:spcBef>
              <a:buFontTx/>
              <a:buAutoNum type="arabicPeriod"/>
            </a:pPr>
            <a:r>
              <a:rPr lang="en-US" sz="2000">
                <a:latin typeface="Calibri" pitchFamily="34" charset="0"/>
              </a:rPr>
              <a:t>Can we make the consumer re evaluate – change the rules?</a:t>
            </a:r>
          </a:p>
          <a:p>
            <a:pPr marL="1295400" lvl="2" indent="-381000">
              <a:lnSpc>
                <a:spcPct val="90000"/>
              </a:lnSpc>
              <a:spcBef>
                <a:spcPct val="20000"/>
              </a:spcBef>
              <a:buFontTx/>
              <a:buAutoNum type="arabicPeriod"/>
            </a:pPr>
            <a:r>
              <a:rPr lang="en-US" sz="2000">
                <a:latin typeface="Calibri" pitchFamily="34" charset="0"/>
              </a:rPr>
              <a:t>What is the current standards of excellence?</a:t>
            </a:r>
          </a:p>
          <a:p>
            <a:pPr marL="1295400" lvl="2" indent="-381000">
              <a:lnSpc>
                <a:spcPct val="90000"/>
              </a:lnSpc>
              <a:spcBef>
                <a:spcPct val="20000"/>
              </a:spcBef>
              <a:buFontTx/>
              <a:buAutoNum type="arabicPeriod"/>
            </a:pPr>
            <a:r>
              <a:rPr lang="en-US" sz="2000">
                <a:latin typeface="Calibri" pitchFamily="34" charset="0"/>
              </a:rPr>
              <a:t>How do we raise the bar?</a:t>
            </a:r>
          </a:p>
          <a:p>
            <a:pPr marL="1295400" lvl="2" indent="-381000">
              <a:lnSpc>
                <a:spcPct val="90000"/>
              </a:lnSpc>
              <a:spcBef>
                <a:spcPct val="20000"/>
              </a:spcBef>
              <a:buFontTx/>
              <a:buAutoNum type="arabicPeriod"/>
            </a:pPr>
            <a:r>
              <a:rPr lang="en-US" sz="2000">
                <a:latin typeface="Calibri" pitchFamily="34" charset="0"/>
              </a:rPr>
              <a:t>How do we substantiate?</a:t>
            </a:r>
          </a:p>
        </p:txBody>
      </p:sp>
      <p:sp>
        <p:nvSpPr>
          <p:cNvPr id="32770" name="Text Box 5"/>
          <p:cNvSpPr txBox="1">
            <a:spLocks noChangeArrowheads="1"/>
          </p:cNvSpPr>
          <p:nvPr/>
        </p:nvSpPr>
        <p:spPr bwMode="auto">
          <a:xfrm>
            <a:off x="3276600" y="457200"/>
            <a:ext cx="5659438" cy="523875"/>
          </a:xfrm>
          <a:prstGeom prst="rect">
            <a:avLst/>
          </a:prstGeom>
          <a:noFill/>
          <a:ln w="9525">
            <a:noFill/>
            <a:miter lim="800000"/>
            <a:headEnd/>
            <a:tailEnd/>
          </a:ln>
        </p:spPr>
        <p:txBody>
          <a:bodyPr wrap="none">
            <a:spAutoFit/>
          </a:bodyPr>
          <a:lstStyle/>
          <a:p>
            <a:r>
              <a:rPr lang="en-US" sz="2800">
                <a:latin typeface="Calibri" pitchFamily="34" charset="0"/>
              </a:rPr>
              <a:t>Consumers buy </a:t>
            </a:r>
            <a:r>
              <a:rPr lang="en-US" sz="2800" b="1">
                <a:latin typeface="Calibri" pitchFamily="34" charset="0"/>
              </a:rPr>
              <a:t>benefits</a:t>
            </a:r>
            <a:r>
              <a:rPr lang="en-US" sz="2800">
                <a:latin typeface="Calibri" pitchFamily="34" charset="0"/>
              </a:rPr>
              <a:t> – Not brands</a:t>
            </a:r>
          </a:p>
        </p:txBody>
      </p:sp>
      <p:sp>
        <p:nvSpPr>
          <p:cNvPr id="6" name="AutoShape 146"/>
          <p:cNvSpPr>
            <a:spLocks noChangeArrowheads="1"/>
          </p:cNvSpPr>
          <p:nvPr/>
        </p:nvSpPr>
        <p:spPr bwMode="auto">
          <a:xfrm>
            <a:off x="228600" y="228600"/>
            <a:ext cx="2932112" cy="769937"/>
          </a:xfrm>
          <a:prstGeom prst="roundRect">
            <a:avLst>
              <a:gd name="adj" fmla="val 16667"/>
            </a:avLst>
          </a:prstGeom>
          <a:solidFill>
            <a:schemeClr val="accent5">
              <a:lumMod val="75000"/>
            </a:schemeClr>
          </a:solidFill>
          <a:ln>
            <a:noFill/>
            <a:headEnd/>
            <a:tailEnd/>
          </a:ln>
        </p:spPr>
        <p:style>
          <a:lnRef idx="1">
            <a:schemeClr val="accent5"/>
          </a:lnRef>
          <a:fillRef idx="3">
            <a:schemeClr val="accent5"/>
          </a:fillRef>
          <a:effectRef idx="2">
            <a:schemeClr val="accent5"/>
          </a:effectRef>
          <a:fontRef idx="minor">
            <a:schemeClr val="lt1"/>
          </a:fontRef>
        </p:style>
        <p:txBody>
          <a:bodyPr wrap="none" lIns="45720" rIns="45720" anchor="ctr"/>
          <a:lstStyle/>
          <a:p>
            <a:pPr algn="ctr" fontAlgn="auto">
              <a:spcBef>
                <a:spcPts val="0"/>
              </a:spcBef>
              <a:spcAft>
                <a:spcPts val="0"/>
              </a:spcAft>
              <a:defRPr/>
            </a:pPr>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Proposition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147"/>
          <p:cNvSpPr>
            <a:spLocks noChangeArrowheads="1"/>
          </p:cNvSpPr>
          <p:nvPr/>
        </p:nvSpPr>
        <p:spPr bwMode="auto">
          <a:xfrm>
            <a:off x="228600" y="228600"/>
            <a:ext cx="3417886" cy="769937"/>
          </a:xfrm>
          <a:prstGeom prst="roundRect">
            <a:avLst>
              <a:gd name="adj" fmla="val 16667"/>
            </a:avLst>
          </a:prstGeom>
          <a:solidFill>
            <a:schemeClr val="accent5">
              <a:lumMod val="50000"/>
            </a:schemeClr>
          </a:solidFill>
          <a:ln>
            <a:noFill/>
            <a:headEnd/>
            <a:tailEnd/>
          </a:ln>
        </p:spPr>
        <p:style>
          <a:lnRef idx="1">
            <a:schemeClr val="accent5"/>
          </a:lnRef>
          <a:fillRef idx="3">
            <a:schemeClr val="accent5"/>
          </a:fillRef>
          <a:effectRef idx="2">
            <a:schemeClr val="accent5"/>
          </a:effectRef>
          <a:fontRef idx="minor">
            <a:schemeClr val="lt1"/>
          </a:fontRef>
        </p:style>
        <p:txBody>
          <a:bodyPr wrap="none" lIns="45720" rIns="45720" anchor="ctr"/>
          <a:lstStyle/>
          <a:p>
            <a:pPr algn="ctr" fontAlgn="auto">
              <a:spcBef>
                <a:spcPts val="0"/>
              </a:spcBef>
              <a:spcAft>
                <a:spcPts val="0"/>
              </a:spcAft>
              <a:defRPr/>
            </a:pPr>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Content/ Creative</a:t>
            </a:r>
          </a:p>
        </p:txBody>
      </p:sp>
      <p:sp>
        <p:nvSpPr>
          <p:cNvPr id="7" name="Round Single Corner Rectangle 6"/>
          <p:cNvSpPr/>
          <p:nvPr/>
        </p:nvSpPr>
        <p:spPr>
          <a:xfrm>
            <a:off x="914400" y="2068513"/>
            <a:ext cx="3124200" cy="2209800"/>
          </a:xfrm>
          <a:prstGeom prst="round1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dirty="0">
                <a:solidFill>
                  <a:schemeClr val="tx1"/>
                </a:solidFill>
              </a:rPr>
              <a:t>Creative Execution</a:t>
            </a:r>
            <a:endParaRPr lang="en-US" sz="2400" dirty="0">
              <a:solidFill>
                <a:schemeClr val="tx1"/>
              </a:solidFill>
            </a:endParaRPr>
          </a:p>
        </p:txBody>
      </p:sp>
      <p:sp>
        <p:nvSpPr>
          <p:cNvPr id="8" name="Round Single Corner Rectangle 7"/>
          <p:cNvSpPr/>
          <p:nvPr/>
        </p:nvSpPr>
        <p:spPr>
          <a:xfrm>
            <a:off x="5181600" y="2068513"/>
            <a:ext cx="3124200" cy="2209800"/>
          </a:xfrm>
          <a:prstGeom prst="round1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400" dirty="0">
                <a:solidFill>
                  <a:schemeClr val="tx1"/>
                </a:solidFill>
              </a:rPr>
              <a:t>Media Execution</a:t>
            </a:r>
            <a:endParaRPr lang="en-US" sz="2400" dirty="0">
              <a:solidFill>
                <a:schemeClr val="tx1"/>
              </a:solidFill>
            </a:endParaRPr>
          </a:p>
        </p:txBody>
      </p:sp>
      <p:sp>
        <p:nvSpPr>
          <p:cNvPr id="9" name="Rectangle 8"/>
          <p:cNvSpPr/>
          <p:nvPr/>
        </p:nvSpPr>
        <p:spPr>
          <a:xfrm>
            <a:off x="914400" y="4354513"/>
            <a:ext cx="3124200" cy="369887"/>
          </a:xfrm>
          <a:prstGeom prst="rect">
            <a:avLst/>
          </a:prstGeom>
        </p:spPr>
        <p:style>
          <a:lnRef idx="1">
            <a:schemeClr val="accent1"/>
          </a:lnRef>
          <a:fillRef idx="3">
            <a:schemeClr val="accent1"/>
          </a:fillRef>
          <a:effectRef idx="2">
            <a:schemeClr val="accent1"/>
          </a:effectRef>
          <a:fontRef idx="minor">
            <a:schemeClr val="lt1"/>
          </a:fontRef>
        </p:style>
        <p:txBody>
          <a:bodyPr>
            <a:spAutoFit/>
          </a:bodyPr>
          <a:lstStyle/>
          <a:p>
            <a:pPr marL="0" lvl="2" algn="ctr" fontAlgn="auto">
              <a:spcBef>
                <a:spcPts val="0"/>
              </a:spcBef>
              <a:spcAft>
                <a:spcPts val="0"/>
              </a:spcAft>
              <a:defRPr/>
            </a:pPr>
            <a:r>
              <a:rPr lang="en-US" dirty="0"/>
              <a:t>Copy Strategy</a:t>
            </a:r>
          </a:p>
        </p:txBody>
      </p:sp>
      <p:sp>
        <p:nvSpPr>
          <p:cNvPr id="10" name="Rectangle 9"/>
          <p:cNvSpPr/>
          <p:nvPr/>
        </p:nvSpPr>
        <p:spPr>
          <a:xfrm>
            <a:off x="5181600" y="4354513"/>
            <a:ext cx="3124200" cy="369887"/>
          </a:xfrm>
          <a:prstGeom prst="rect">
            <a:avLst/>
          </a:prstGeom>
        </p:spPr>
        <p:style>
          <a:lnRef idx="1">
            <a:schemeClr val="accent1"/>
          </a:lnRef>
          <a:fillRef idx="3">
            <a:schemeClr val="accent1"/>
          </a:fillRef>
          <a:effectRef idx="2">
            <a:schemeClr val="accent1"/>
          </a:effectRef>
          <a:fontRef idx="minor">
            <a:schemeClr val="lt1"/>
          </a:fontRef>
        </p:style>
        <p:txBody>
          <a:bodyPr>
            <a:spAutoFit/>
          </a:bodyPr>
          <a:lstStyle/>
          <a:p>
            <a:pPr marL="0" lvl="2" algn="ctr" fontAlgn="auto">
              <a:spcBef>
                <a:spcPts val="0"/>
              </a:spcBef>
              <a:spcAft>
                <a:spcPts val="0"/>
              </a:spcAft>
              <a:defRPr/>
            </a:pPr>
            <a:r>
              <a:rPr lang="en-US" dirty="0"/>
              <a:t>Rules of Advertising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algn="l" fontAlgn="auto">
              <a:spcAft>
                <a:spcPts val="0"/>
              </a:spcAft>
              <a:defRPr/>
            </a:pPr>
            <a:r>
              <a:rPr lang="en-US" dirty="0" smtClean="0"/>
              <a:t>In this maze of facts, do not miss out on the essential rules:</a:t>
            </a:r>
            <a:endParaRPr lang="en-US" dirty="0"/>
          </a:p>
        </p:txBody>
      </p:sp>
      <p:sp>
        <p:nvSpPr>
          <p:cNvPr id="3" name="Content Placeholder 2"/>
          <p:cNvSpPr>
            <a:spLocks noGrp="1"/>
          </p:cNvSpPr>
          <p:nvPr>
            <p:ph idx="1"/>
          </p:nvPr>
        </p:nvSpPr>
        <p:spPr/>
        <p:txBody>
          <a:bodyPr rtlCol="0">
            <a:normAutofit fontScale="92500"/>
          </a:bodyPr>
          <a:lstStyle/>
          <a:p>
            <a:pPr fontAlgn="auto">
              <a:spcAft>
                <a:spcPts val="0"/>
              </a:spcAft>
              <a:buFont typeface="Arial" pitchFamily="34" charset="0"/>
              <a:buChar char="•"/>
              <a:defRPr/>
            </a:pPr>
            <a:r>
              <a:rPr lang="en-US" b="1" dirty="0" smtClean="0"/>
              <a:t>Simplicity</a:t>
            </a:r>
            <a:r>
              <a:rPr lang="en-US" dirty="0" smtClean="0"/>
              <a:t>: Keep it very simple. Works like magic</a:t>
            </a:r>
          </a:p>
          <a:p>
            <a:pPr fontAlgn="auto">
              <a:spcAft>
                <a:spcPts val="0"/>
              </a:spcAft>
              <a:buFont typeface="Arial" pitchFamily="34" charset="0"/>
              <a:buChar char="•"/>
              <a:defRPr/>
            </a:pPr>
            <a:r>
              <a:rPr lang="en-US" b="1" dirty="0" smtClean="0"/>
              <a:t>Take risks</a:t>
            </a:r>
            <a:r>
              <a:rPr lang="en-US" dirty="0" smtClean="0"/>
              <a:t>: Brave enough for something new that hasn’t been said before</a:t>
            </a:r>
          </a:p>
          <a:p>
            <a:pPr fontAlgn="auto">
              <a:spcAft>
                <a:spcPts val="0"/>
              </a:spcAft>
              <a:buFont typeface="Arial" pitchFamily="34" charset="0"/>
              <a:buChar char="•"/>
              <a:defRPr/>
            </a:pPr>
            <a:r>
              <a:rPr lang="en-US" b="1" dirty="0" smtClean="0"/>
              <a:t>Relevance</a:t>
            </a:r>
            <a:r>
              <a:rPr lang="en-US" dirty="0" smtClean="0"/>
              <a:t>: Keep it real – ensure the promise is delivered</a:t>
            </a:r>
          </a:p>
          <a:p>
            <a:pPr fontAlgn="auto">
              <a:spcAft>
                <a:spcPts val="0"/>
              </a:spcAft>
              <a:buFont typeface="Arial" pitchFamily="34" charset="0"/>
              <a:buChar char="•"/>
              <a:defRPr/>
            </a:pPr>
            <a:r>
              <a:rPr lang="en-US" b="1" dirty="0" smtClean="0"/>
              <a:t>Cohesiveness</a:t>
            </a:r>
            <a:r>
              <a:rPr lang="en-US" dirty="0" smtClean="0"/>
              <a:t>: Ensure the piece comes across as one unit – a true marriage of design and copy</a:t>
            </a:r>
          </a:p>
          <a:p>
            <a:pPr fontAlgn="auto">
              <a:spcAft>
                <a:spcPts val="0"/>
              </a:spcAft>
              <a:buFont typeface="Arial" pitchFamily="34" charset="0"/>
              <a:buChar char="•"/>
              <a:defRPr/>
            </a:pPr>
            <a:r>
              <a:rPr lang="en-US" b="1" dirty="0" smtClean="0"/>
              <a:t>Brand</a:t>
            </a:r>
            <a:r>
              <a:rPr lang="en-US" dirty="0" smtClean="0"/>
              <a:t>: Must represent the values of your brand</a:t>
            </a:r>
          </a:p>
          <a:p>
            <a:pPr fontAlgn="auto">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0"/>
            <a:ext cx="8229600" cy="1143000"/>
          </a:xfrm>
        </p:spPr>
        <p:txBody>
          <a:bodyPr rtlCol="0">
            <a:normAutofit/>
          </a:bodyPr>
          <a:lstStyle/>
          <a:p>
            <a:pPr fontAlgn="auto">
              <a:spcAft>
                <a:spcPts val="0"/>
              </a:spcAft>
              <a:defRPr/>
            </a:pPr>
            <a:r>
              <a:rPr lang="en-US" b="1" dirty="0" smtClean="0"/>
              <a:t>Context</a:t>
            </a:r>
            <a:r>
              <a:rPr lang="en-US" dirty="0" smtClean="0"/>
              <a:t> over </a:t>
            </a:r>
            <a:r>
              <a:rPr lang="en-US" dirty="0" smtClean="0">
                <a:solidFill>
                  <a:schemeClr val="tx1">
                    <a:lumMod val="50000"/>
                    <a:lumOff val="50000"/>
                  </a:schemeClr>
                </a:solidFill>
              </a:rPr>
              <a:t>Dogma</a:t>
            </a:r>
            <a:endParaRPr lang="en-US" dirty="0">
              <a:solidFill>
                <a:schemeClr val="tx1">
                  <a:lumMod val="50000"/>
                  <a:lumOff val="50000"/>
                </a:schemeClr>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968375"/>
            <a:ext cx="6096000" cy="1470025"/>
          </a:xfrm>
        </p:spPr>
        <p:txBody>
          <a:bodyPr rtlCol="0">
            <a:normAutofit fontScale="90000"/>
          </a:bodyPr>
          <a:lstStyle/>
          <a:p>
            <a:pPr fontAlgn="auto">
              <a:spcAft>
                <a:spcPts val="0"/>
              </a:spcAft>
              <a:defRPr/>
            </a:pPr>
            <a:r>
              <a:rPr lang="en-US" b="1" dirty="0" smtClean="0"/>
              <a:t>Thank you for your time.</a:t>
            </a:r>
            <a:r>
              <a:rPr lang="en-US" dirty="0" smtClean="0"/>
              <a:t/>
            </a:r>
            <a:br>
              <a:rPr lang="en-US" dirty="0" smtClean="0"/>
            </a:br>
            <a:r>
              <a:rPr lang="en-US" sz="3600" dirty="0" smtClean="0"/>
              <a:t>Please feel free to reach out to me, in case you have any queries.</a:t>
            </a:r>
            <a:endParaRPr lang="en-US" dirty="0"/>
          </a:p>
        </p:txBody>
      </p:sp>
      <p:sp>
        <p:nvSpPr>
          <p:cNvPr id="5" name="Subtitle 4"/>
          <p:cNvSpPr>
            <a:spLocks noGrp="1"/>
          </p:cNvSpPr>
          <p:nvPr>
            <p:ph type="subTitle" idx="1"/>
          </p:nvPr>
        </p:nvSpPr>
        <p:spPr>
          <a:xfrm>
            <a:off x="1371600" y="2971800"/>
            <a:ext cx="6400800" cy="3200400"/>
          </a:xfrm>
          <a:ln>
            <a:noFill/>
          </a:ln>
        </p:spPr>
        <p:style>
          <a:lnRef idx="2">
            <a:schemeClr val="dk1"/>
          </a:lnRef>
          <a:fillRef idx="1">
            <a:schemeClr val="lt1"/>
          </a:fillRef>
          <a:effectRef idx="0">
            <a:schemeClr val="dk1"/>
          </a:effectRef>
          <a:fontRef idx="minor">
            <a:schemeClr val="dk1"/>
          </a:fontRef>
        </p:style>
        <p:txBody>
          <a:bodyPr rtlCol="0">
            <a:no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fontAlgn="auto">
              <a:spcAft>
                <a:spcPts val="0"/>
              </a:spcAft>
              <a:buFont typeface="Arial" pitchFamily="34" charset="0"/>
              <a:buNone/>
              <a:defRPr/>
            </a:pPr>
            <a:r>
              <a:rPr lang="en-U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Mukund Arora</a:t>
            </a:r>
            <a:br>
              <a:rPr lang="en-U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en-U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en-U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en-U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Twitter: #Mukmaestro</a:t>
            </a:r>
            <a:br>
              <a:rPr lang="en-U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en-U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en-U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en-U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Mobile: +91 974 197 7533</a:t>
            </a:r>
            <a:br>
              <a:rPr lang="en-U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en-U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r>
            <a:br>
              <a:rPr lang="en-U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br>
            <a:r>
              <a:rPr lang="en-US"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Email: mukmaestro@gmail.com</a:t>
            </a:r>
            <a:endParaRPr lang="en-US"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90800"/>
            <a:ext cx="8229600" cy="1143000"/>
          </a:xfrm>
        </p:spPr>
        <p:txBody>
          <a:bodyPr rtlCol="0">
            <a:normAutofit fontScale="90000"/>
          </a:bodyPr>
          <a:lstStyle/>
          <a:p>
            <a:pPr fontAlgn="auto">
              <a:spcAft>
                <a:spcPts val="0"/>
              </a:spcAft>
              <a:defRPr/>
            </a:pPr>
            <a:r>
              <a:rPr lang="en-US" dirty="0" smtClean="0"/>
              <a:t>Branding &amp; Advertising: Innovations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utterstock_52006192 copy.jpg"/>
          <p:cNvPicPr>
            <a:picLocks noChangeAspect="1"/>
          </p:cNvPicPr>
          <p:nvPr/>
        </p:nvPicPr>
        <p:blipFill>
          <a:blip r:embed="rId3"/>
          <a:srcRect/>
          <a:stretch>
            <a:fillRect/>
          </a:stretch>
        </p:blipFill>
        <p:spPr bwMode="auto">
          <a:xfrm>
            <a:off x="279400" y="1689100"/>
            <a:ext cx="8585200" cy="3479800"/>
          </a:xfrm>
          <a:prstGeom prst="rect">
            <a:avLst/>
          </a:prstGeom>
          <a:noFill/>
          <a:ln w="9525">
            <a:noFill/>
            <a:miter lim="800000"/>
            <a:headEnd/>
            <a:tailEnd/>
          </a:ln>
        </p:spPr>
      </p:pic>
    </p:spTree>
  </p:cSld>
  <p:clrMapOvr>
    <a:masterClrMapping/>
  </p:clrMapOvr>
  <p:transition spd="slow" advClick="0" advTm="1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2" descr="C:\Documents and Settings\mukund.arora\Desktop\Feb4\shutterstock_6126853.jpg"/>
          <p:cNvPicPr>
            <a:picLocks noChangeAspect="1" noChangeArrowheads="1"/>
          </p:cNvPicPr>
          <p:nvPr/>
        </p:nvPicPr>
        <p:blipFill>
          <a:blip r:embed="rId3"/>
          <a:srcRect/>
          <a:stretch>
            <a:fillRect/>
          </a:stretch>
        </p:blipFill>
        <p:spPr bwMode="auto">
          <a:xfrm>
            <a:off x="0" y="0"/>
            <a:ext cx="5529263" cy="6858000"/>
          </a:xfrm>
          <a:prstGeom prst="rect">
            <a:avLst/>
          </a:prstGeom>
          <a:noFill/>
          <a:ln w="9525">
            <a:noFill/>
            <a:miter lim="800000"/>
            <a:headEnd/>
            <a:tailEnd/>
          </a:ln>
        </p:spPr>
      </p:pic>
      <p:sp>
        <p:nvSpPr>
          <p:cNvPr id="5" name="TextBox 4"/>
          <p:cNvSpPr txBox="1"/>
          <p:nvPr/>
        </p:nvSpPr>
        <p:spPr>
          <a:xfrm>
            <a:off x="5867400" y="1533525"/>
            <a:ext cx="3276600" cy="3108325"/>
          </a:xfrm>
          <a:prstGeom prst="rect">
            <a:avLst/>
          </a:prstGeom>
          <a:noFill/>
        </p:spPr>
        <p:txBody>
          <a:bodyPr>
            <a:spAutoFit/>
          </a:bodyPr>
          <a:lstStyle/>
          <a:p>
            <a:pPr fontAlgn="auto">
              <a:spcBef>
                <a:spcPts val="0"/>
              </a:spcBef>
              <a:spcAft>
                <a:spcPts val="0"/>
              </a:spcAft>
              <a:defRPr/>
            </a:pPr>
            <a:r>
              <a:rPr lang="en-US" sz="3200" dirty="0">
                <a:latin typeface="Cambria" pitchFamily="18" charset="0"/>
              </a:rPr>
              <a:t>emerge everyday.</a:t>
            </a:r>
          </a:p>
          <a:p>
            <a:pPr fontAlgn="auto">
              <a:spcBef>
                <a:spcPts val="0"/>
              </a:spcBef>
              <a:spcAft>
                <a:spcPts val="0"/>
              </a:spcAft>
              <a:defRPr/>
            </a:pPr>
            <a:r>
              <a:rPr lang="en-US" sz="3600" dirty="0">
                <a:latin typeface="Cambria" pitchFamily="18" charset="0"/>
              </a:rPr>
              <a:t>One of them </a:t>
            </a:r>
            <a:r>
              <a:rPr lang="en-US" sz="4000" dirty="0">
                <a:latin typeface="Cambria" pitchFamily="18" charset="0"/>
              </a:rPr>
              <a:t>may just end </a:t>
            </a:r>
            <a:r>
              <a:rPr lang="en-US" sz="4400" dirty="0">
                <a:latin typeface="Cambria" pitchFamily="18" charset="0"/>
              </a:rPr>
              <a:t>up being an </a:t>
            </a:r>
            <a:r>
              <a:rPr lang="en-US" sz="4400" b="1" dirty="0">
                <a:solidFill>
                  <a:schemeClr val="accent5"/>
                </a:solidFill>
                <a:latin typeface="Cambria" pitchFamily="18" charset="0"/>
              </a:rPr>
              <a:t>innovation</a:t>
            </a:r>
            <a:r>
              <a:rPr lang="en-US" sz="4400" dirty="0">
                <a:latin typeface="Cambria" pitchFamily="18" charset="0"/>
              </a:rPr>
              <a:t>.</a:t>
            </a:r>
            <a:endParaRPr lang="en-US" sz="3600" dirty="0">
              <a:latin typeface="Cambria" pitchFamily="18" charset="0"/>
            </a:endParaRPr>
          </a:p>
        </p:txBody>
      </p:sp>
      <p:sp>
        <p:nvSpPr>
          <p:cNvPr id="20483" name="TextBox 6"/>
          <p:cNvSpPr txBox="1">
            <a:spLocks noChangeArrowheads="1"/>
          </p:cNvSpPr>
          <p:nvPr/>
        </p:nvSpPr>
        <p:spPr bwMode="auto">
          <a:xfrm>
            <a:off x="4191000" y="1295400"/>
            <a:ext cx="1752600" cy="923925"/>
          </a:xfrm>
          <a:prstGeom prst="rect">
            <a:avLst/>
          </a:prstGeom>
          <a:noFill/>
          <a:ln w="9525">
            <a:noFill/>
            <a:miter lim="800000"/>
            <a:headEnd/>
            <a:tailEnd/>
          </a:ln>
        </p:spPr>
        <p:txBody>
          <a:bodyPr>
            <a:spAutoFit/>
          </a:bodyPr>
          <a:lstStyle/>
          <a:p>
            <a:r>
              <a:rPr lang="en-US" sz="5400" b="1">
                <a:solidFill>
                  <a:schemeClr val="bg1"/>
                </a:solidFill>
                <a:latin typeface="Calibri" pitchFamily="34" charset="0"/>
              </a:rPr>
              <a:t>Idea</a:t>
            </a:r>
            <a:r>
              <a:rPr lang="en-US" sz="5400" b="1">
                <a:latin typeface="Calibri" pitchFamily="34" charset="0"/>
              </a:rPr>
              <a:t>s</a:t>
            </a:r>
          </a:p>
        </p:txBody>
      </p:sp>
    </p:spTree>
  </p:cSld>
  <p:clrMapOvr>
    <a:masterClrMapping/>
  </p:clrMapOvr>
  <p:transition spd="med" advClick="0" advTm="5000">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2530" name="Rectangle 3"/>
          <p:cNvSpPr>
            <a:spLocks noChangeArrowheads="1"/>
          </p:cNvSpPr>
          <p:nvPr/>
        </p:nvSpPr>
        <p:spPr bwMode="auto">
          <a:xfrm>
            <a:off x="3313113" y="3244850"/>
            <a:ext cx="2517775" cy="368300"/>
          </a:xfrm>
          <a:prstGeom prst="rect">
            <a:avLst/>
          </a:prstGeom>
          <a:noFill/>
          <a:ln w="9525">
            <a:noFill/>
            <a:miter lim="800000"/>
            <a:headEnd/>
            <a:tailEnd/>
          </a:ln>
        </p:spPr>
        <p:txBody>
          <a:bodyPr wrap="none">
            <a:spAutoFit/>
          </a:bodyPr>
          <a:lstStyle/>
          <a:p>
            <a:r>
              <a:rPr lang="en-US" b="1">
                <a:latin typeface="Calibri" pitchFamily="34" charset="0"/>
              </a:rPr>
              <a:t>Mad Men: The Carousel </a:t>
            </a:r>
            <a:endParaRPr lang="en-US">
              <a:latin typeface="Calibri" pitchFamily="34" charset="0"/>
            </a:endParaRPr>
          </a:p>
        </p:txBody>
      </p:sp>
      <p:pic>
        <p:nvPicPr>
          <p:cNvPr id="5" name="Mad Men - The Carousel (Higher Quality).avi">
            <a:hlinkClick r:id="" action="ppaction://media"/>
          </p:cNvPr>
          <p:cNvPicPr>
            <a:picLocks noRot="1" noChangeAspect="1"/>
          </p:cNvPicPr>
          <p:nvPr>
            <a:videoFile r:link="rId1"/>
          </p:nvPr>
        </p:nvPicPr>
        <p:blipFill>
          <a:blip r:embed="rId3"/>
          <a:srcRect/>
          <a:stretch>
            <a:fillRect/>
          </a:stretch>
        </p:blipFill>
        <p:spPr bwMode="auto">
          <a:xfrm>
            <a:off x="1524000" y="1143000"/>
            <a:ext cx="6096000" cy="4572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05573"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9" descr="images-3.jpeg"/>
          <p:cNvPicPr>
            <a:picLocks noChangeAspect="1"/>
          </p:cNvPicPr>
          <p:nvPr/>
        </p:nvPicPr>
        <p:blipFill>
          <a:blip r:embed="rId3"/>
          <a:srcRect/>
          <a:stretch>
            <a:fillRect/>
          </a:stretch>
        </p:blipFill>
        <p:spPr bwMode="auto">
          <a:xfrm>
            <a:off x="3519488" y="2400300"/>
            <a:ext cx="2105025" cy="2171700"/>
          </a:xfrm>
          <a:prstGeom prst="rect">
            <a:avLst/>
          </a:prstGeom>
          <a:noFill/>
          <a:ln w="9525">
            <a:noFill/>
            <a:miter lim="800000"/>
            <a:headEnd/>
            <a:tailEnd/>
          </a:ln>
        </p:spPr>
      </p:pic>
      <p:pic>
        <p:nvPicPr>
          <p:cNvPr id="23554" name="Picture 10" descr="images.jpeg"/>
          <p:cNvPicPr>
            <a:picLocks noChangeAspect="1"/>
          </p:cNvPicPr>
          <p:nvPr/>
        </p:nvPicPr>
        <p:blipFill>
          <a:blip r:embed="rId4"/>
          <a:srcRect/>
          <a:stretch>
            <a:fillRect/>
          </a:stretch>
        </p:blipFill>
        <p:spPr bwMode="auto">
          <a:xfrm>
            <a:off x="0" y="0"/>
            <a:ext cx="2257425" cy="2028825"/>
          </a:xfrm>
          <a:prstGeom prst="rect">
            <a:avLst/>
          </a:prstGeom>
          <a:noFill/>
          <a:ln w="9525">
            <a:noFill/>
            <a:miter lim="800000"/>
            <a:headEnd/>
            <a:tailEnd/>
          </a:ln>
        </p:spPr>
      </p:pic>
      <p:pic>
        <p:nvPicPr>
          <p:cNvPr id="23555" name="Picture 11" descr="images-1.jpeg"/>
          <p:cNvPicPr>
            <a:picLocks noChangeAspect="1"/>
          </p:cNvPicPr>
          <p:nvPr/>
        </p:nvPicPr>
        <p:blipFill>
          <a:blip r:embed="rId5"/>
          <a:srcRect/>
          <a:stretch>
            <a:fillRect/>
          </a:stretch>
        </p:blipFill>
        <p:spPr bwMode="auto">
          <a:xfrm>
            <a:off x="3505200" y="0"/>
            <a:ext cx="2143125" cy="2143125"/>
          </a:xfrm>
          <a:prstGeom prst="rect">
            <a:avLst/>
          </a:prstGeom>
          <a:noFill/>
          <a:ln w="9525">
            <a:noFill/>
            <a:miter lim="800000"/>
            <a:headEnd/>
            <a:tailEnd/>
          </a:ln>
        </p:spPr>
      </p:pic>
      <p:pic>
        <p:nvPicPr>
          <p:cNvPr id="23556" name="Picture 6" descr="images-2.jpeg"/>
          <p:cNvPicPr>
            <a:picLocks noChangeAspect="1"/>
          </p:cNvPicPr>
          <p:nvPr/>
        </p:nvPicPr>
        <p:blipFill>
          <a:blip r:embed="rId6"/>
          <a:srcRect/>
          <a:stretch>
            <a:fillRect/>
          </a:stretch>
        </p:blipFill>
        <p:spPr bwMode="auto">
          <a:xfrm>
            <a:off x="6677025" y="0"/>
            <a:ext cx="2466975" cy="1847850"/>
          </a:xfrm>
          <a:prstGeom prst="rect">
            <a:avLst/>
          </a:prstGeom>
          <a:noFill/>
          <a:ln w="9525">
            <a:noFill/>
            <a:miter lim="800000"/>
            <a:headEnd/>
            <a:tailEnd/>
          </a:ln>
        </p:spPr>
      </p:pic>
      <p:pic>
        <p:nvPicPr>
          <p:cNvPr id="23557" name="Picture 7" descr="images-4.jpeg"/>
          <p:cNvPicPr>
            <a:picLocks noChangeAspect="1"/>
          </p:cNvPicPr>
          <p:nvPr/>
        </p:nvPicPr>
        <p:blipFill>
          <a:blip r:embed="rId7"/>
          <a:srcRect/>
          <a:stretch>
            <a:fillRect/>
          </a:stretch>
        </p:blipFill>
        <p:spPr bwMode="auto">
          <a:xfrm>
            <a:off x="1295400" y="4933950"/>
            <a:ext cx="2657475" cy="1724025"/>
          </a:xfrm>
          <a:prstGeom prst="rect">
            <a:avLst/>
          </a:prstGeom>
          <a:noFill/>
          <a:ln w="9525">
            <a:noFill/>
            <a:miter lim="800000"/>
            <a:headEnd/>
            <a:tailEnd/>
          </a:ln>
        </p:spPr>
      </p:pic>
      <p:pic>
        <p:nvPicPr>
          <p:cNvPr id="23558" name="Picture 12" descr="images-5.jpeg"/>
          <p:cNvPicPr>
            <a:picLocks noChangeAspect="1"/>
          </p:cNvPicPr>
          <p:nvPr/>
        </p:nvPicPr>
        <p:blipFill>
          <a:blip r:embed="rId8"/>
          <a:srcRect/>
          <a:stretch>
            <a:fillRect/>
          </a:stretch>
        </p:blipFill>
        <p:spPr bwMode="auto">
          <a:xfrm>
            <a:off x="5638800" y="4857750"/>
            <a:ext cx="2466975" cy="18478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a:xfrm>
            <a:off x="457200" y="2255838"/>
            <a:ext cx="8229600" cy="3763962"/>
          </a:xfrm>
        </p:spPr>
        <p:txBody>
          <a:bodyPr/>
          <a:lstStyle/>
          <a:p>
            <a:pPr algn="l"/>
            <a:r>
              <a:rPr lang="en-US" sz="6000" smtClean="0"/>
              <a:t>The power/ recall </a:t>
            </a:r>
            <a:br>
              <a:rPr lang="en-US" sz="6000" smtClean="0"/>
            </a:br>
            <a:r>
              <a:rPr lang="en-US" sz="6000" smtClean="0"/>
              <a:t>of the brand is in the promise that it has already delivered.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90600"/>
            <a:ext cx="7239000" cy="1143000"/>
          </a:xfrm>
        </p:spPr>
        <p:txBody>
          <a:bodyPr rtlCol="0">
            <a:normAutofit fontScale="90000"/>
          </a:bodyPr>
          <a:lstStyle/>
          <a:p>
            <a:pPr algn="l" fontAlgn="auto">
              <a:spcAft>
                <a:spcPts val="0"/>
              </a:spcAft>
              <a:defRPr/>
            </a:pPr>
            <a:r>
              <a:rPr lang="en-US" b="1" dirty="0" smtClean="0">
                <a:solidFill>
                  <a:schemeClr val="bg1"/>
                </a:solidFill>
              </a:rPr>
              <a:t>What is the key to derive holistic and meaningful communication?</a:t>
            </a:r>
            <a:endParaRPr lang="en-US" b="1" dirty="0">
              <a:solidFill>
                <a:schemeClr val="bg1"/>
              </a:solidFill>
            </a:endParaRPr>
          </a:p>
        </p:txBody>
      </p:sp>
      <p:sp>
        <p:nvSpPr>
          <p:cNvPr id="4" name="Oval 3"/>
          <p:cNvSpPr/>
          <p:nvPr/>
        </p:nvSpPr>
        <p:spPr>
          <a:xfrm>
            <a:off x="5943600" y="4267200"/>
            <a:ext cx="2209800" cy="22098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fontAlgn="auto">
              <a:spcBef>
                <a:spcPts val="0"/>
              </a:spcBef>
              <a:spcAft>
                <a:spcPts val="0"/>
              </a:spcAft>
              <a:defRPr/>
            </a:pPr>
            <a:r>
              <a:rPr lang="en-US" sz="4000" b="1" dirty="0">
                <a:solidFill>
                  <a:schemeClr val="tx1"/>
                </a:solidFill>
              </a:rPr>
              <a:t>print advert</a:t>
            </a:r>
          </a:p>
          <a:p>
            <a:pPr algn="ctr" fontAlgn="auto">
              <a:spcBef>
                <a:spcPts val="0"/>
              </a:spcBef>
              <a:spcAft>
                <a:spcPts val="0"/>
              </a:spcAft>
              <a:defRPr/>
            </a:pPr>
            <a:endParaRPr lang="en-US" sz="2000" dirty="0"/>
          </a:p>
        </p:txBody>
      </p:sp>
      <p:sp>
        <p:nvSpPr>
          <p:cNvPr id="5" name="Title 1"/>
          <p:cNvSpPr txBox="1">
            <a:spLocks/>
          </p:cNvSpPr>
          <p:nvPr/>
        </p:nvSpPr>
        <p:spPr>
          <a:xfrm>
            <a:off x="838200" y="3581400"/>
            <a:ext cx="7239000" cy="1143000"/>
          </a:xfrm>
          <a:prstGeom prst="rect">
            <a:avLst/>
          </a:prstGeom>
        </p:spPr>
        <p:txBody>
          <a:bodyPr anchor="ctr">
            <a:normAutofit fontScale="90000" lnSpcReduction="20000"/>
          </a:bodyPr>
          <a:lstStyle/>
          <a:p>
            <a:pPr fontAlgn="auto">
              <a:spcAft>
                <a:spcPts val="0"/>
              </a:spcAft>
              <a:defRPr/>
            </a:pPr>
            <a:r>
              <a:rPr lang="en-US" sz="4400" b="1" dirty="0">
                <a:solidFill>
                  <a:schemeClr val="bg1"/>
                </a:solidFill>
                <a:latin typeface="+mj-lt"/>
                <a:ea typeface="+mj-ea"/>
                <a:cs typeface="+mj-cs"/>
              </a:rPr>
              <a:t>Look at each artifact of your communication kit like a</a:t>
            </a:r>
            <a:endParaRPr lang="en-US" sz="4400" b="1" dirty="0">
              <a:solidFill>
                <a:schemeClr val="bg1"/>
              </a:solidFill>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par>
                          <p:cTn id="8" fill="hold">
                            <p:stCondLst>
                              <p:cond delay="2000"/>
                            </p:stCondLst>
                            <p:childTnLst>
                              <p:par>
                                <p:cTn id="9" presetID="22" presetClass="entr" presetSubtype="1" fill="hold" grpId="0" nodeType="afterEffect">
                                  <p:stCondLst>
                                    <p:cond delay="0"/>
                                  </p:stCondLst>
                                  <p:childTnLst>
                                    <p:set>
                                      <p:cBhvr>
                                        <p:cTn id="10" dur="1" fill="hold">
                                          <p:stCondLst>
                                            <p:cond delay="0"/>
                                          </p:stCondLst>
                                        </p:cTn>
                                        <p:tgtEl>
                                          <p:spTgt spid="4">
                                            <p:bg/>
                                          </p:spTgt>
                                        </p:tgtEl>
                                        <p:attrNameLst>
                                          <p:attrName>style.visibility</p:attrName>
                                        </p:attrNameLst>
                                      </p:cBhvr>
                                      <p:to>
                                        <p:strVal val="visible"/>
                                      </p:to>
                                    </p:set>
                                    <p:animEffect transition="in" filter="wipe(up)">
                                      <p:cBhvr>
                                        <p:cTn id="11" dur="1000"/>
                                        <p:tgtEl>
                                          <p:spTgt spid="4">
                                            <p:bg/>
                                          </p:spTgt>
                                        </p:tgtEl>
                                      </p:cBhvr>
                                    </p:animEffect>
                                  </p:childTnLst>
                                </p:cTn>
                              </p:par>
                              <p:par>
                                <p:cTn id="12" presetID="22" presetClass="entr" presetSubtype="4" fill="hold" grpId="0" nodeType="with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wipe(down)">
                                      <p:cBhvr>
                                        <p:cTn id="14"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allAtOnce" animBg="1"/>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a:xfrm>
            <a:off x="457200" y="0"/>
            <a:ext cx="8229600" cy="1143000"/>
          </a:xfrm>
        </p:spPr>
        <p:txBody>
          <a:bodyPr/>
          <a:lstStyle/>
          <a:p>
            <a:r>
              <a:rPr lang="en-US" sz="5400" b="1" smtClean="0"/>
              <a:t>Principles of branding</a:t>
            </a:r>
          </a:p>
        </p:txBody>
      </p:sp>
      <p:sp>
        <p:nvSpPr>
          <p:cNvPr id="4" name="Rectangle 136"/>
          <p:cNvSpPr txBox="1">
            <a:spLocks noChangeArrowheads="1"/>
          </p:cNvSpPr>
          <p:nvPr/>
        </p:nvSpPr>
        <p:spPr>
          <a:xfrm>
            <a:off x="381000" y="990600"/>
            <a:ext cx="8229600" cy="1143000"/>
          </a:xfrm>
          <a:prstGeom prst="rect">
            <a:avLst/>
          </a:prstGeom>
        </p:spPr>
        <p:txBody>
          <a:bodyPr anchor="ctr">
            <a:normAutofit/>
          </a:bodyPr>
          <a:lstStyle/>
          <a:p>
            <a:pPr algn="ctr" fontAlgn="auto">
              <a:spcAft>
                <a:spcPts val="0"/>
              </a:spcAft>
              <a:defRPr/>
            </a:pPr>
            <a:r>
              <a:rPr lang="en-US" sz="3200" dirty="0">
                <a:latin typeface="+mj-lt"/>
                <a:ea typeface="+mj-ea"/>
                <a:cs typeface="+mj-cs"/>
              </a:rPr>
              <a:t>Context</a:t>
            </a:r>
          </a:p>
        </p:txBody>
      </p:sp>
      <p:sp>
        <p:nvSpPr>
          <p:cNvPr id="5" name="AutoShape 144"/>
          <p:cNvSpPr>
            <a:spLocks noChangeArrowheads="1"/>
          </p:cNvSpPr>
          <p:nvPr/>
        </p:nvSpPr>
        <p:spPr bwMode="auto">
          <a:xfrm>
            <a:off x="3544888" y="2011363"/>
            <a:ext cx="2017712" cy="769937"/>
          </a:xfrm>
          <a:prstGeom prst="roundRect">
            <a:avLst>
              <a:gd name="adj" fmla="val 16667"/>
            </a:avLst>
          </a:prstGeom>
          <a:solidFill>
            <a:schemeClr val="accent5">
              <a:lumMod val="40000"/>
              <a:lumOff val="60000"/>
            </a:schemeClr>
          </a:solidFill>
          <a:ln>
            <a:noFill/>
            <a:headEnd/>
            <a:tailEnd/>
          </a:ln>
        </p:spPr>
        <p:style>
          <a:lnRef idx="1">
            <a:schemeClr val="accent5"/>
          </a:lnRef>
          <a:fillRef idx="3">
            <a:schemeClr val="accent5"/>
          </a:fillRef>
          <a:effectRef idx="2">
            <a:schemeClr val="accent5"/>
          </a:effectRef>
          <a:fontRef idx="minor">
            <a:schemeClr val="lt1"/>
          </a:fontRef>
        </p:style>
        <p:txBody>
          <a:bodyPr wrap="none" lIns="45720" rIns="45720" anchor="ctr"/>
          <a:lstStyle/>
          <a:p>
            <a:pPr algn="ctr" fontAlgn="auto">
              <a:spcBef>
                <a:spcPts val="0"/>
              </a:spcBef>
              <a:spcAft>
                <a:spcPts val="0"/>
              </a:spcAft>
              <a:defRPr/>
            </a:pPr>
            <a:r>
              <a:rPr lang="en-US">
                <a:ln w="18415" cmpd="sng">
                  <a:noFill/>
                  <a:prstDash val="solid"/>
                </a:ln>
                <a:solidFill>
                  <a:schemeClr val="tx1"/>
                </a:solidFill>
                <a:effectLst>
                  <a:outerShdw blurRad="63500" dir="3600000" algn="tl" rotWithShape="0">
                    <a:srgbClr val="000000">
                      <a:alpha val="70000"/>
                    </a:srgbClr>
                  </a:outerShdw>
                </a:effectLst>
              </a:rPr>
              <a:t>Identity</a:t>
            </a:r>
          </a:p>
        </p:txBody>
      </p:sp>
      <p:sp>
        <p:nvSpPr>
          <p:cNvPr id="6" name="AutoShape 145"/>
          <p:cNvSpPr>
            <a:spLocks noChangeArrowheads="1"/>
          </p:cNvSpPr>
          <p:nvPr/>
        </p:nvSpPr>
        <p:spPr bwMode="auto">
          <a:xfrm>
            <a:off x="3316288" y="3198813"/>
            <a:ext cx="2474912" cy="769937"/>
          </a:xfrm>
          <a:prstGeom prst="roundRect">
            <a:avLst>
              <a:gd name="adj" fmla="val 16667"/>
            </a:avLst>
          </a:prstGeom>
          <a:solidFill>
            <a:schemeClr val="accent5">
              <a:lumMod val="60000"/>
              <a:lumOff val="40000"/>
            </a:schemeClr>
          </a:solidFill>
          <a:ln>
            <a:noFill/>
            <a:headEnd/>
            <a:tailEnd/>
          </a:ln>
        </p:spPr>
        <p:style>
          <a:lnRef idx="1">
            <a:schemeClr val="accent5"/>
          </a:lnRef>
          <a:fillRef idx="3">
            <a:schemeClr val="accent5"/>
          </a:fillRef>
          <a:effectRef idx="2">
            <a:schemeClr val="accent5"/>
          </a:effectRef>
          <a:fontRef idx="minor">
            <a:schemeClr val="lt1"/>
          </a:fontRef>
        </p:style>
        <p:txBody>
          <a:bodyPr wrap="none" lIns="45720" rIns="45720" anchor="ctr"/>
          <a:lstStyle/>
          <a:p>
            <a:pPr algn="ctr" fontAlgn="auto">
              <a:spcBef>
                <a:spcPts val="0"/>
              </a:spcBef>
              <a:spcAft>
                <a:spcPts val="0"/>
              </a:spcAft>
              <a:defRPr/>
            </a:pPr>
            <a:r>
              <a:rPr lang="en-US">
                <a:ln w="18415" cmpd="sng">
                  <a:noFill/>
                  <a:prstDash val="solid"/>
                </a:ln>
                <a:solidFill>
                  <a:schemeClr val="tx1"/>
                </a:solidFill>
                <a:effectLst>
                  <a:outerShdw blurRad="63500" dir="3600000" algn="tl" rotWithShape="0">
                    <a:srgbClr val="000000">
                      <a:alpha val="70000"/>
                    </a:srgbClr>
                  </a:outerShdw>
                </a:effectLst>
              </a:rPr>
              <a:t>Positioning</a:t>
            </a:r>
          </a:p>
        </p:txBody>
      </p:sp>
      <p:sp>
        <p:nvSpPr>
          <p:cNvPr id="7" name="AutoShape 146"/>
          <p:cNvSpPr>
            <a:spLocks noChangeArrowheads="1"/>
          </p:cNvSpPr>
          <p:nvPr/>
        </p:nvSpPr>
        <p:spPr bwMode="auto">
          <a:xfrm>
            <a:off x="3087688" y="4470400"/>
            <a:ext cx="2932112" cy="769937"/>
          </a:xfrm>
          <a:prstGeom prst="roundRect">
            <a:avLst>
              <a:gd name="adj" fmla="val 16667"/>
            </a:avLst>
          </a:prstGeom>
          <a:solidFill>
            <a:schemeClr val="accent5">
              <a:lumMod val="75000"/>
            </a:schemeClr>
          </a:solidFill>
          <a:ln>
            <a:noFill/>
            <a:headEnd/>
            <a:tailEnd/>
          </a:ln>
        </p:spPr>
        <p:style>
          <a:lnRef idx="1">
            <a:schemeClr val="accent5"/>
          </a:lnRef>
          <a:fillRef idx="3">
            <a:schemeClr val="accent5"/>
          </a:fillRef>
          <a:effectRef idx="2">
            <a:schemeClr val="accent5"/>
          </a:effectRef>
          <a:fontRef idx="minor">
            <a:schemeClr val="lt1"/>
          </a:fontRef>
        </p:style>
        <p:txBody>
          <a:bodyPr wrap="none" lIns="45720" rIns="45720" anchor="ctr"/>
          <a:lstStyle/>
          <a:p>
            <a:pPr algn="ctr" fontAlgn="auto">
              <a:spcBef>
                <a:spcPts val="0"/>
              </a:spcBef>
              <a:spcAft>
                <a:spcPts val="0"/>
              </a:spcAft>
              <a:defRPr/>
            </a:pPr>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Proposition</a:t>
            </a:r>
          </a:p>
        </p:txBody>
      </p:sp>
      <p:sp>
        <p:nvSpPr>
          <p:cNvPr id="8" name="AutoShape 147"/>
          <p:cNvSpPr>
            <a:spLocks noChangeArrowheads="1"/>
          </p:cNvSpPr>
          <p:nvPr/>
        </p:nvSpPr>
        <p:spPr bwMode="auto">
          <a:xfrm>
            <a:off x="2830514" y="5619750"/>
            <a:ext cx="3417886" cy="769937"/>
          </a:xfrm>
          <a:prstGeom prst="roundRect">
            <a:avLst>
              <a:gd name="adj" fmla="val 16667"/>
            </a:avLst>
          </a:prstGeom>
          <a:solidFill>
            <a:schemeClr val="accent5">
              <a:lumMod val="50000"/>
            </a:schemeClr>
          </a:solidFill>
          <a:ln>
            <a:noFill/>
            <a:headEnd/>
            <a:tailEnd/>
          </a:ln>
        </p:spPr>
        <p:style>
          <a:lnRef idx="1">
            <a:schemeClr val="accent5"/>
          </a:lnRef>
          <a:fillRef idx="3">
            <a:schemeClr val="accent5"/>
          </a:fillRef>
          <a:effectRef idx="2">
            <a:schemeClr val="accent5"/>
          </a:effectRef>
          <a:fontRef idx="minor">
            <a:schemeClr val="lt1"/>
          </a:fontRef>
        </p:style>
        <p:txBody>
          <a:bodyPr wrap="none" lIns="45720" rIns="45720" anchor="ctr"/>
          <a:lstStyle/>
          <a:p>
            <a:pPr algn="ctr" fontAlgn="auto">
              <a:spcBef>
                <a:spcPts val="0"/>
              </a:spcBef>
              <a:spcAft>
                <a:spcPts val="0"/>
              </a:spcAft>
              <a:defRPr/>
            </a:pPr>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Content/ Creative</a:t>
            </a:r>
          </a:p>
        </p:txBody>
      </p:sp>
      <p:sp>
        <p:nvSpPr>
          <p:cNvPr id="9" name="AutoShape 149"/>
          <p:cNvSpPr>
            <a:spLocks noChangeArrowheads="1"/>
          </p:cNvSpPr>
          <p:nvPr/>
        </p:nvSpPr>
        <p:spPr bwMode="auto">
          <a:xfrm rot="10751582">
            <a:off x="4278313" y="2830513"/>
            <a:ext cx="522287" cy="187325"/>
          </a:xfrm>
          <a:prstGeom prst="triangle">
            <a:avLst>
              <a:gd name="adj" fmla="val 50000"/>
            </a:avLst>
          </a:prstGeom>
          <a:solidFill>
            <a:schemeClr val="tx2">
              <a:lumMod val="50000"/>
            </a:schemeClr>
          </a:solidFill>
          <a:ln w="9525">
            <a:noFill/>
            <a:miter lim="800000"/>
            <a:headEnd/>
            <a:tailEnd/>
          </a:ln>
        </p:spPr>
        <p:txBody>
          <a:bodyPr wrap="none" lIns="45720" rIns="45720" anchor="ctr"/>
          <a:lstStyle/>
          <a:p>
            <a:pPr algn="ctr" fontAlgn="auto">
              <a:spcBef>
                <a:spcPts val="0"/>
              </a:spcBef>
              <a:spcAft>
                <a:spcPts val="0"/>
              </a:spcAft>
              <a:defRPr/>
            </a:pPr>
            <a:endParaRPr lang="en-US">
              <a:latin typeface="Calibri" pitchFamily="34" charset="0"/>
            </a:endParaRPr>
          </a:p>
        </p:txBody>
      </p:sp>
      <p:sp>
        <p:nvSpPr>
          <p:cNvPr id="10" name="AutoShape 150"/>
          <p:cNvSpPr>
            <a:spLocks noChangeArrowheads="1"/>
          </p:cNvSpPr>
          <p:nvPr/>
        </p:nvSpPr>
        <p:spPr bwMode="auto">
          <a:xfrm rot="10751582">
            <a:off x="4278313" y="4024313"/>
            <a:ext cx="522287" cy="187325"/>
          </a:xfrm>
          <a:prstGeom prst="triangle">
            <a:avLst>
              <a:gd name="adj" fmla="val 50000"/>
            </a:avLst>
          </a:prstGeom>
          <a:solidFill>
            <a:schemeClr val="tx2">
              <a:lumMod val="50000"/>
            </a:schemeClr>
          </a:solidFill>
          <a:ln w="9525">
            <a:noFill/>
            <a:miter lim="800000"/>
            <a:headEnd/>
            <a:tailEnd/>
          </a:ln>
        </p:spPr>
        <p:txBody>
          <a:bodyPr wrap="none" lIns="45720" rIns="45720" anchor="ctr"/>
          <a:lstStyle/>
          <a:p>
            <a:pPr algn="ctr" fontAlgn="auto">
              <a:spcBef>
                <a:spcPts val="0"/>
              </a:spcBef>
              <a:spcAft>
                <a:spcPts val="0"/>
              </a:spcAft>
              <a:defRPr/>
            </a:pPr>
            <a:endParaRPr lang="en-US">
              <a:latin typeface="Calibri" pitchFamily="34" charset="0"/>
            </a:endParaRPr>
          </a:p>
        </p:txBody>
      </p:sp>
      <p:sp>
        <p:nvSpPr>
          <p:cNvPr id="11" name="AutoShape 151"/>
          <p:cNvSpPr>
            <a:spLocks noChangeArrowheads="1"/>
          </p:cNvSpPr>
          <p:nvPr/>
        </p:nvSpPr>
        <p:spPr bwMode="auto">
          <a:xfrm rot="10751582">
            <a:off x="4265613" y="5294313"/>
            <a:ext cx="522287" cy="187325"/>
          </a:xfrm>
          <a:prstGeom prst="triangle">
            <a:avLst>
              <a:gd name="adj" fmla="val 50000"/>
            </a:avLst>
          </a:prstGeom>
          <a:solidFill>
            <a:schemeClr val="tx2">
              <a:lumMod val="50000"/>
            </a:schemeClr>
          </a:solidFill>
          <a:ln w="9525">
            <a:noFill/>
            <a:miter lim="800000"/>
            <a:headEnd/>
            <a:tailEnd/>
          </a:ln>
        </p:spPr>
        <p:txBody>
          <a:bodyPr wrap="none" lIns="45720" rIns="45720" anchor="ctr"/>
          <a:lstStyle/>
          <a:p>
            <a:pPr algn="ctr" fontAlgn="auto">
              <a:spcBef>
                <a:spcPts val="0"/>
              </a:spcBef>
              <a:spcAft>
                <a:spcPts val="0"/>
              </a:spcAft>
              <a:defRPr/>
            </a:pPr>
            <a:endParaRPr lang="en-US">
              <a:latin typeface="Calibri" pitchFamily="34" charset="0"/>
            </a:endParaRPr>
          </a:p>
        </p:txBody>
      </p:sp>
      <p:sp>
        <p:nvSpPr>
          <p:cNvPr id="12" name="AutoShape 152"/>
          <p:cNvSpPr>
            <a:spLocks noChangeArrowheads="1"/>
          </p:cNvSpPr>
          <p:nvPr/>
        </p:nvSpPr>
        <p:spPr bwMode="auto">
          <a:xfrm rot="10751582">
            <a:off x="4265613" y="6437313"/>
            <a:ext cx="522287" cy="187325"/>
          </a:xfrm>
          <a:prstGeom prst="triangle">
            <a:avLst>
              <a:gd name="adj" fmla="val 50000"/>
            </a:avLst>
          </a:prstGeom>
          <a:solidFill>
            <a:schemeClr val="tx2">
              <a:lumMod val="50000"/>
            </a:schemeClr>
          </a:solidFill>
          <a:ln w="9525">
            <a:noFill/>
            <a:miter lim="800000"/>
            <a:headEnd/>
            <a:tailEnd/>
          </a:ln>
        </p:spPr>
        <p:txBody>
          <a:bodyPr wrap="none" lIns="45720" rIns="45720" anchor="ctr"/>
          <a:lstStyle/>
          <a:p>
            <a:pPr algn="ctr" fontAlgn="auto">
              <a:spcBef>
                <a:spcPts val="0"/>
              </a:spcBef>
              <a:spcAft>
                <a:spcPts val="0"/>
              </a:spcAft>
              <a:defRPr/>
            </a:pPr>
            <a:endParaRPr lang="en-US">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545</TotalTime>
  <Words>693</Words>
  <Application>Microsoft Office PowerPoint</Application>
  <PresentationFormat>On-screen Show (4:3)</PresentationFormat>
  <Paragraphs>77</Paragraphs>
  <Slides>16</Slides>
  <Notes>10</Notes>
  <HiddenSlides>0</HiddenSlides>
  <MMClips>1</MMClips>
  <ScaleCrop>false</ScaleCrop>
  <HeadingPairs>
    <vt:vector size="6" baseType="variant">
      <vt:variant>
        <vt:lpstr>Fonts Used</vt:lpstr>
      </vt:variant>
      <vt:variant>
        <vt:i4>3</vt:i4>
      </vt:variant>
      <vt:variant>
        <vt:lpstr>Design Template</vt:lpstr>
      </vt:variant>
      <vt:variant>
        <vt:i4>1</vt:i4>
      </vt:variant>
      <vt:variant>
        <vt:lpstr>Slide Titles</vt:lpstr>
      </vt:variant>
      <vt:variant>
        <vt:i4>16</vt:i4>
      </vt:variant>
    </vt:vector>
  </HeadingPairs>
  <TitlesOfParts>
    <vt:vector size="20" baseType="lpstr">
      <vt:lpstr>Calibri</vt:lpstr>
      <vt:lpstr>Arial</vt:lpstr>
      <vt:lpstr>Cambria</vt:lpstr>
      <vt:lpstr>Office Theme</vt:lpstr>
      <vt:lpstr>Slide 1</vt:lpstr>
      <vt:lpstr>Branding &amp; Advertising: Innovations</vt:lpstr>
      <vt:lpstr>Slide 3</vt:lpstr>
      <vt:lpstr>Slide 4</vt:lpstr>
      <vt:lpstr>Slide 5</vt:lpstr>
      <vt:lpstr>Slide 6</vt:lpstr>
      <vt:lpstr>The power/ recall  of the brand is in the promise that it has already delivered.</vt:lpstr>
      <vt:lpstr>What is the key to derive holistic and meaningful communication?</vt:lpstr>
      <vt:lpstr>Principles of branding</vt:lpstr>
      <vt:lpstr>Slide 10</vt:lpstr>
      <vt:lpstr>Slide 11</vt:lpstr>
      <vt:lpstr>Slide 12</vt:lpstr>
      <vt:lpstr>Slide 13</vt:lpstr>
      <vt:lpstr>In this maze of facts, do not miss out on the essential rules:</vt:lpstr>
      <vt:lpstr>Context over Dogma</vt:lpstr>
      <vt:lpstr>Thank you for your time. Please feel free to reach out to me, in case you have any queries.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mukund.arora</dc:creator>
  <cp:lastModifiedBy>sriram_kumar</cp:lastModifiedBy>
  <cp:revision>161</cp:revision>
  <dcterms:created xsi:type="dcterms:W3CDTF">2011-02-02T09:54:48Z</dcterms:created>
  <dcterms:modified xsi:type="dcterms:W3CDTF">2011-02-04T06:58:26Z</dcterms:modified>
</cp:coreProperties>
</file>